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37"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p:restoredTop sz="85169"/>
  </p:normalViewPr>
  <p:slideViewPr>
    <p:cSldViewPr snapToGrid="0" snapToObjects="1">
      <p:cViewPr varScale="1">
        <p:scale>
          <a:sx n="73" d="100"/>
          <a:sy n="73" d="100"/>
        </p:scale>
        <p:origin x="-792"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11/4/2024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11/4/2024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11/4/2024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11/4/2024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11/4/2024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11/4/2024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11/4/2024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11/4/2024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11/4/2024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11/4/2024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11/4/2024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eem9429/Data-Science-Capstone-Project/blob/main/Handson%20Lab%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eem9429/Data-Science-Capstone-Project/blob/main/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zeem9429/Data-Science-Capstone-Project/blob/main/Handson%20Lab%20Complete%20the%20Data%20Collection%20API%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zeem9429/Data-Science-Capstone-Project/blob/main/Handson%20Lab%20Complete%20the%20Data%20Collection%20with%20Web%20Scrap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MOHD AZEEM </a:t>
            </a:r>
          </a:p>
          <a:p>
            <a:r>
              <a:rPr lang="en-US" dirty="0" smtClean="0">
                <a:solidFill>
                  <a:schemeClr val="bg2"/>
                </a:solidFill>
                <a:latin typeface="Abadi"/>
                <a:ea typeface="SF Pro" pitchFamily="2" charset="0"/>
                <a:cs typeface="SF Pro" pitchFamily="2" charset="0"/>
              </a:rPr>
              <a:t>November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000" dirty="0">
                <a:solidFill>
                  <a:schemeClr val="accent3">
                    <a:lumMod val="25000"/>
                  </a:schemeClr>
                </a:solidFill>
                <a:latin typeface="Times New Roman" pitchFamily="18" charset="0"/>
                <a:cs typeface="Times New Roman" pitchFamily="18" charset="0"/>
              </a:rPr>
              <a:t>We performed exploratory data analysis and determined the training labels.</a:t>
            </a:r>
          </a:p>
          <a:p>
            <a:r>
              <a:rPr lang="en-US" sz="2000" dirty="0">
                <a:solidFill>
                  <a:schemeClr val="accent3">
                    <a:lumMod val="25000"/>
                  </a:schemeClr>
                </a:solidFill>
                <a:latin typeface="Times New Roman" pitchFamily="18" charset="0"/>
                <a:cs typeface="Times New Roman" pitchFamily="18" charset="0"/>
              </a:rPr>
              <a:t>We calculated the number of launches at each site, and the number and occurrence of each </a:t>
            </a:r>
            <a:r>
              <a:rPr lang="en-US" sz="2000" dirty="0" smtClean="0">
                <a:solidFill>
                  <a:schemeClr val="accent3">
                    <a:lumMod val="25000"/>
                  </a:schemeClr>
                </a:solidFill>
                <a:latin typeface="Times New Roman" pitchFamily="18" charset="0"/>
                <a:cs typeface="Times New Roman" pitchFamily="18" charset="0"/>
              </a:rPr>
              <a:t>orbit.</a:t>
            </a:r>
            <a:endParaRPr lang="en-US" sz="2000" dirty="0">
              <a:solidFill>
                <a:schemeClr val="accent3">
                  <a:lumMod val="25000"/>
                </a:schemeClr>
              </a:solidFill>
              <a:latin typeface="Times New Roman" pitchFamily="18" charset="0"/>
              <a:cs typeface="Times New Roman" pitchFamily="18" charset="0"/>
            </a:endParaRPr>
          </a:p>
          <a:p>
            <a:r>
              <a:rPr lang="en-IN" sz="2000" dirty="0" smtClean="0">
                <a:latin typeface="Times New Roman" pitchFamily="18" charset="0"/>
                <a:cs typeface="Times New Roman" pitchFamily="18" charset="0"/>
              </a:rPr>
              <a:t>Calculate the number and </a:t>
            </a:r>
            <a:r>
              <a:rPr lang="en-IN" sz="2000" dirty="0" err="1" smtClean="0">
                <a:latin typeface="Times New Roman" pitchFamily="18" charset="0"/>
                <a:cs typeface="Times New Roman" pitchFamily="18" charset="0"/>
              </a:rPr>
              <a:t>occurence</a:t>
            </a:r>
            <a:r>
              <a:rPr lang="en-IN" sz="2000" dirty="0" smtClean="0">
                <a:latin typeface="Times New Roman" pitchFamily="18" charset="0"/>
                <a:cs typeface="Times New Roman" pitchFamily="18" charset="0"/>
              </a:rPr>
              <a:t> of mission outcome of the </a:t>
            </a:r>
            <a:r>
              <a:rPr lang="en-IN" sz="2000" dirty="0" smtClean="0">
                <a:latin typeface="Times New Roman" pitchFamily="18" charset="0"/>
                <a:cs typeface="Times New Roman" pitchFamily="18" charset="0"/>
              </a:rPr>
              <a:t>orbits</a:t>
            </a:r>
            <a:endParaRPr lang="en-IN" sz="2000" dirty="0" smtClean="0"/>
          </a:p>
          <a:p>
            <a:pPr>
              <a:lnSpc>
                <a:spcPct val="100000"/>
              </a:lnSpc>
              <a:spcBef>
                <a:spcPts val="1400"/>
              </a:spcBef>
            </a:pPr>
            <a:r>
              <a:rPr lang="en-US" sz="2000" dirty="0" smtClean="0">
                <a:solidFill>
                  <a:schemeClr val="accent3">
                    <a:lumMod val="25000"/>
                  </a:schemeClr>
                </a:solidFill>
                <a:latin typeface="Times New Roman" pitchFamily="18" charset="0"/>
                <a:cs typeface="Times New Roman" pitchFamily="18" charset="0"/>
              </a:rPr>
              <a:t>The </a:t>
            </a:r>
            <a:r>
              <a:rPr lang="en-US" sz="2000" dirty="0">
                <a:solidFill>
                  <a:schemeClr val="accent3">
                    <a:lumMod val="25000"/>
                  </a:schemeClr>
                </a:solidFill>
                <a:latin typeface="Times New Roman" pitchFamily="18" charset="0"/>
                <a:cs typeface="Times New Roman" pitchFamily="18" charset="0"/>
              </a:rPr>
              <a:t>link to the notebook </a:t>
            </a:r>
            <a:r>
              <a:rPr lang="en-US" sz="2000" dirty="0" smtClean="0">
                <a:solidFill>
                  <a:schemeClr val="accent3">
                    <a:lumMod val="25000"/>
                  </a:schemeClr>
                </a:solidFill>
                <a:latin typeface="Times New Roman" pitchFamily="18" charset="0"/>
                <a:cs typeface="Times New Roman" pitchFamily="18" charset="0"/>
              </a:rPr>
              <a:t>is: </a:t>
            </a:r>
            <a:r>
              <a:rPr lang="en-US" sz="2000" dirty="0" smtClean="0">
                <a:solidFill>
                  <a:schemeClr val="accent3">
                    <a:lumMod val="25000"/>
                  </a:schemeClr>
                </a:solidFill>
                <a:latin typeface="Times New Roman" pitchFamily="18" charset="0"/>
                <a:cs typeface="Times New Roman" pitchFamily="18" charset="0"/>
                <a:hlinkClick r:id="rId3"/>
              </a:rPr>
              <a:t>https://github.com/Azeem9429/Data-Science-Capstone-Project/blob/main/Handson%20Lab%20Data%20Wrangling.ipynb</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xmlns=""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loaded the SpaceX dataset </a:t>
            </a:r>
            <a:r>
              <a:rPr lang="en-US" sz="2200" dirty="0" smtClean="0">
                <a:solidFill>
                  <a:schemeClr val="accent3">
                    <a:lumMod val="25000"/>
                  </a:schemeClr>
                </a:solidFill>
                <a:latin typeface="Times New Roman" pitchFamily="18" charset="0"/>
                <a:cs typeface="Times New Roman" pitchFamily="18" charset="0"/>
              </a:rPr>
              <a:t>into the </a:t>
            </a:r>
            <a:r>
              <a:rPr lang="en-US" sz="2200" dirty="0" err="1">
                <a:solidFill>
                  <a:schemeClr val="accent3">
                    <a:lumMod val="25000"/>
                  </a:schemeClr>
                </a:solidFill>
                <a:latin typeface="Times New Roman" pitchFamily="18" charset="0"/>
                <a:cs typeface="Times New Roman" pitchFamily="18" charset="0"/>
              </a:rPr>
              <a:t>jupyter</a:t>
            </a:r>
            <a:r>
              <a:rPr lang="en-US" sz="2200" dirty="0">
                <a:solidFill>
                  <a:schemeClr val="accent3">
                    <a:lumMod val="25000"/>
                  </a:schemeClr>
                </a:solidFill>
                <a:latin typeface="Times New Roman" pitchFamily="18" charset="0"/>
                <a:cs typeface="Times New Roman" pitchFamily="18" charset="0"/>
              </a:rPr>
              <a:t> notebook.</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applied EDA with SQL to get insight from the data. We wrote queries to find out for instance:</a:t>
            </a:r>
            <a:endParaRPr lang="en-US" sz="2200" dirty="0">
              <a:latin typeface="Times New Roman" pitchFamily="18" charset="0"/>
              <a:cs typeface="Times New Roman" pitchFamily="18" charset="0"/>
            </a:endParaRPr>
          </a:p>
          <a:p>
            <a:pPr lvl="1">
              <a:lnSpc>
                <a:spcPct val="100000"/>
              </a:lnSpc>
              <a:spcBef>
                <a:spcPts val="1400"/>
              </a:spcBef>
            </a:pPr>
            <a:r>
              <a:rPr lang="en-IN" sz="1700" dirty="0" smtClean="0">
                <a:latin typeface="Times New Roman" pitchFamily="18" charset="0"/>
                <a:cs typeface="Times New Roman" pitchFamily="18" charset="0"/>
              </a:rPr>
              <a:t>Display </a:t>
            </a:r>
            <a:r>
              <a:rPr lang="en-IN" sz="1700" dirty="0" smtClean="0">
                <a:latin typeface="Times New Roman" pitchFamily="18" charset="0"/>
                <a:cs typeface="Times New Roman" pitchFamily="18" charset="0"/>
              </a:rPr>
              <a:t>the names of the unique launch sites  in the space </a:t>
            </a:r>
            <a:r>
              <a:rPr lang="en-IN" sz="1700" dirty="0" smtClean="0">
                <a:latin typeface="Times New Roman" pitchFamily="18" charset="0"/>
                <a:cs typeface="Times New Roman" pitchFamily="18" charset="0"/>
              </a:rPr>
              <a:t>mission.</a:t>
            </a:r>
          </a:p>
          <a:p>
            <a:pPr lvl="1">
              <a:lnSpc>
                <a:spcPct val="100000"/>
              </a:lnSpc>
              <a:spcBef>
                <a:spcPts val="1400"/>
              </a:spcBef>
            </a:pPr>
            <a:r>
              <a:rPr lang="en-US" sz="1700" dirty="0" smtClean="0">
                <a:latin typeface="Times New Roman" pitchFamily="18" charset="0"/>
                <a:cs typeface="Times New Roman" pitchFamily="18" charset="0"/>
              </a:rPr>
              <a:t>The </a:t>
            </a:r>
            <a:r>
              <a:rPr lang="en-US" sz="1700" dirty="0">
                <a:latin typeface="Times New Roman" pitchFamily="18" charset="0"/>
                <a:cs typeface="Times New Roman" pitchFamily="18" charset="0"/>
              </a:rPr>
              <a:t>total payload mass carried by boosters launched by NASA (CRS)</a:t>
            </a:r>
          </a:p>
          <a:p>
            <a:pPr lvl="1">
              <a:lnSpc>
                <a:spcPct val="100000"/>
              </a:lnSpc>
              <a:spcBef>
                <a:spcPts val="1400"/>
              </a:spcBef>
            </a:pPr>
            <a:r>
              <a:rPr lang="en-US" sz="1700" dirty="0">
                <a:latin typeface="Times New Roman" pitchFamily="18" charset="0"/>
                <a:cs typeface="Times New Roman" pitchFamily="18" charset="0"/>
              </a:rPr>
              <a:t>The average payload mass carried by booster version F9 v1.1</a:t>
            </a:r>
          </a:p>
          <a:p>
            <a:pPr lvl="1">
              <a:lnSpc>
                <a:spcPct val="100000"/>
              </a:lnSpc>
              <a:spcBef>
                <a:spcPts val="1400"/>
              </a:spcBef>
            </a:pPr>
            <a:r>
              <a:rPr lang="en-US" sz="1700" dirty="0">
                <a:latin typeface="Times New Roman" pitchFamily="18" charset="0"/>
                <a:cs typeface="Times New Roman" pitchFamily="18" charset="0"/>
              </a:rPr>
              <a:t>The total number of successful and failure mission outcomes</a:t>
            </a:r>
          </a:p>
          <a:p>
            <a:pPr lvl="1">
              <a:lnSpc>
                <a:spcPct val="100000"/>
              </a:lnSpc>
              <a:spcBef>
                <a:spcPts val="1400"/>
              </a:spcBef>
            </a:pPr>
            <a:r>
              <a:rPr lang="en-US" sz="1700" dirty="0">
                <a:latin typeface="Times New Roman" pitchFamily="18" charset="0"/>
                <a:cs typeface="Times New Roman" pitchFamily="18" charset="0"/>
              </a:rPr>
              <a:t>The failed landing outcomes in drone ship, their booster version and launch site names.</a:t>
            </a:r>
            <a:endParaRPr lang="en-US" sz="2200" dirty="0">
              <a:latin typeface="Times New Roman" pitchFamily="18" charset="0"/>
              <a:cs typeface="Times New Roman" pitchFamily="18" charset="0"/>
            </a:endParaRP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The link to the notebook </a:t>
            </a:r>
            <a:r>
              <a:rPr lang="en-US" sz="2200" dirty="0" smtClean="0">
                <a:solidFill>
                  <a:schemeClr val="accent3">
                    <a:lumMod val="25000"/>
                  </a:schemeClr>
                </a:solidFill>
                <a:latin typeface="Times New Roman" pitchFamily="18" charset="0"/>
                <a:cs typeface="Times New Roman" pitchFamily="18" charset="0"/>
              </a:rPr>
              <a:t>is: </a:t>
            </a:r>
            <a:r>
              <a:rPr lang="en-US" sz="2200" dirty="0" smtClean="0">
                <a:solidFill>
                  <a:srgbClr val="1C7DDB"/>
                </a:solidFill>
                <a:latin typeface="Times New Roman" pitchFamily="18" charset="0"/>
                <a:cs typeface="Times New Roman" pitchFamily="18" charset="0"/>
              </a:rPr>
              <a:t>https://github.com/Azeem9429/Data-Science-Capstone-Project/blob/main/Complete%20the%20EDA%20with%20SQL.ipynb</a:t>
            </a:r>
            <a:endParaRPr lang="en-US" sz="2200" dirty="0">
              <a:solidFill>
                <a:srgbClr val="1C7DDB"/>
              </a:solidFill>
              <a:latin typeface="Times New Roman" pitchFamily="18" charset="0"/>
              <a:cs typeface="Times New Roman" pitchFamily="18" charset="0"/>
            </a:endParaRPr>
          </a:p>
          <a:p>
            <a:pPr marL="0" indent="0">
              <a:lnSpc>
                <a:spcPct val="100000"/>
              </a:lnSpc>
              <a:spcBef>
                <a:spcPts val="1400"/>
              </a:spcBef>
              <a:buNone/>
            </a:pPr>
            <a:endParaRPr lang="en-US" sz="2200" dirty="0">
              <a:solidFill>
                <a:schemeClr val="accent3">
                  <a:lumMod val="25000"/>
                </a:schemeClr>
              </a:solidFill>
              <a:latin typeface="Times New Roman" pitchFamily="18" charset="0"/>
              <a:cs typeface="Times New Roman" pitchFamily="18" charset="0"/>
            </a:endParaRPr>
          </a:p>
          <a:p>
            <a:pPr marL="0" indent="0">
              <a:lnSpc>
                <a:spcPct val="100000"/>
              </a:lnSpc>
              <a:spcBef>
                <a:spcPts val="1400"/>
              </a:spcBef>
              <a:buNone/>
            </a:pPr>
            <a:endParaRPr lang="en-US" sz="2200" dirty="0">
              <a:solidFill>
                <a:schemeClr val="accent3">
                  <a:lumMod val="25000"/>
                </a:schemeClr>
              </a:solidFill>
              <a:latin typeface="Times New Roman" pitchFamily="18" charset="0"/>
              <a:cs typeface="Times New Roman" pitchFamily="18" charset="0"/>
            </a:endParaRPr>
          </a:p>
          <a:p>
            <a:pPr>
              <a:lnSpc>
                <a:spcPct val="100000"/>
              </a:lnSpc>
              <a:spcBef>
                <a:spcPts val="1400"/>
              </a:spcBef>
            </a:pPr>
            <a:endParaRPr lang="en-US" sz="2200" dirty="0">
              <a:solidFill>
                <a:schemeClr val="accent3">
                  <a:lumMod val="25000"/>
                </a:schemeClr>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EDA with SQL</a:t>
            </a:r>
          </a:p>
        </p:txBody>
      </p:sp>
    </p:spTree>
    <p:extLst>
      <p:ext uri="{BB962C8B-B14F-4D97-AF65-F5344CB8AC3E}">
        <p14:creationId xmlns:p14="http://schemas.microsoft.com/office/powerpoint/2010/main" xmlns=""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Times New Roman" pitchFamily="18" charset="0"/>
                <a:cs typeface="Times New Roman" pitchFamily="18" charset="0"/>
              </a:rPr>
              <a:t>We explored the data by visualizing the relationship </a:t>
            </a:r>
            <a:r>
              <a:rPr lang="en-US" sz="2000" dirty="0" smtClean="0">
                <a:solidFill>
                  <a:schemeClr val="accent3">
                    <a:lumMod val="25000"/>
                  </a:schemeClr>
                </a:solidFill>
                <a:latin typeface="Times New Roman" pitchFamily="18" charset="0"/>
                <a:cs typeface="Times New Roman" pitchFamily="18" charset="0"/>
              </a:rPr>
              <a:t>between;</a:t>
            </a:r>
          </a:p>
          <a:p>
            <a:pPr>
              <a:lnSpc>
                <a:spcPct val="100000"/>
              </a:lnSpc>
              <a:spcBef>
                <a:spcPts val="1400"/>
              </a:spcBef>
            </a:pPr>
            <a:r>
              <a:rPr lang="en-US" sz="2000" dirty="0" smtClean="0">
                <a:solidFill>
                  <a:schemeClr val="accent3">
                    <a:lumMod val="25000"/>
                  </a:schemeClr>
                </a:solidFill>
                <a:latin typeface="Times New Roman" pitchFamily="18" charset="0"/>
                <a:cs typeface="Times New Roman" pitchFamily="18" charset="0"/>
              </a:rPr>
              <a:t>Flight number </a:t>
            </a:r>
            <a:r>
              <a:rPr lang="en-US" sz="2000" dirty="0">
                <a:solidFill>
                  <a:schemeClr val="accent3">
                    <a:lumMod val="25000"/>
                  </a:schemeClr>
                </a:solidFill>
                <a:latin typeface="Times New Roman" pitchFamily="18" charset="0"/>
                <a:cs typeface="Times New Roman" pitchFamily="18" charset="0"/>
              </a:rPr>
              <a:t>and </a:t>
            </a:r>
            <a:r>
              <a:rPr lang="en-US" sz="2000" dirty="0" smtClean="0">
                <a:solidFill>
                  <a:schemeClr val="accent3">
                    <a:lumMod val="25000"/>
                  </a:schemeClr>
                </a:solidFill>
                <a:latin typeface="Times New Roman" pitchFamily="18" charset="0"/>
                <a:cs typeface="Times New Roman" pitchFamily="18" charset="0"/>
              </a:rPr>
              <a:t>Launch Site</a:t>
            </a:r>
          </a:p>
          <a:p>
            <a:pPr>
              <a:lnSpc>
                <a:spcPct val="100000"/>
              </a:lnSpc>
              <a:spcBef>
                <a:spcPts val="1400"/>
              </a:spcBef>
            </a:pPr>
            <a:r>
              <a:rPr lang="en-US" sz="2000" dirty="0" smtClean="0">
                <a:solidFill>
                  <a:schemeClr val="accent3">
                    <a:lumMod val="25000"/>
                  </a:schemeClr>
                </a:solidFill>
                <a:latin typeface="Times New Roman" pitchFamily="18" charset="0"/>
                <a:cs typeface="Times New Roman" pitchFamily="18" charset="0"/>
              </a:rPr>
              <a:t>Payload and Launch site</a:t>
            </a:r>
          </a:p>
          <a:p>
            <a:pPr>
              <a:lnSpc>
                <a:spcPct val="100000"/>
              </a:lnSpc>
              <a:spcBef>
                <a:spcPts val="1400"/>
              </a:spcBef>
            </a:pPr>
            <a:r>
              <a:rPr lang="en-US" sz="2000" dirty="0" smtClean="0">
                <a:solidFill>
                  <a:schemeClr val="accent3">
                    <a:lumMod val="25000"/>
                  </a:schemeClr>
                </a:solidFill>
                <a:latin typeface="Times New Roman" pitchFamily="18" charset="0"/>
                <a:cs typeface="Times New Roman" pitchFamily="18" charset="0"/>
              </a:rPr>
              <a:t>Success rate </a:t>
            </a:r>
            <a:r>
              <a:rPr lang="en-US" sz="2000" dirty="0">
                <a:solidFill>
                  <a:schemeClr val="accent3">
                    <a:lumMod val="25000"/>
                  </a:schemeClr>
                </a:solidFill>
                <a:latin typeface="Times New Roman" pitchFamily="18" charset="0"/>
                <a:cs typeface="Times New Roman" pitchFamily="18" charset="0"/>
              </a:rPr>
              <a:t>of each orbit </a:t>
            </a:r>
            <a:r>
              <a:rPr lang="en-US" sz="2000" dirty="0" smtClean="0">
                <a:solidFill>
                  <a:schemeClr val="accent3">
                    <a:lumMod val="25000"/>
                  </a:schemeClr>
                </a:solidFill>
                <a:latin typeface="Times New Roman" pitchFamily="18" charset="0"/>
                <a:cs typeface="Times New Roman" pitchFamily="18" charset="0"/>
              </a:rPr>
              <a:t>type</a:t>
            </a:r>
          </a:p>
          <a:p>
            <a:pPr>
              <a:lnSpc>
                <a:spcPct val="100000"/>
              </a:lnSpc>
              <a:spcBef>
                <a:spcPts val="1400"/>
              </a:spcBef>
            </a:pPr>
            <a:r>
              <a:rPr lang="en-US" sz="2000" dirty="0" smtClean="0">
                <a:solidFill>
                  <a:schemeClr val="accent3">
                    <a:lumMod val="25000"/>
                  </a:schemeClr>
                </a:solidFill>
                <a:latin typeface="Times New Roman" pitchFamily="18" charset="0"/>
                <a:cs typeface="Times New Roman" pitchFamily="18" charset="0"/>
              </a:rPr>
              <a:t>Flight number </a:t>
            </a:r>
            <a:r>
              <a:rPr lang="en-US" sz="2000" dirty="0">
                <a:solidFill>
                  <a:schemeClr val="accent3">
                    <a:lumMod val="25000"/>
                  </a:schemeClr>
                </a:solidFill>
                <a:latin typeface="Times New Roman" pitchFamily="18" charset="0"/>
                <a:cs typeface="Times New Roman" pitchFamily="18" charset="0"/>
              </a:rPr>
              <a:t>and </a:t>
            </a:r>
            <a:r>
              <a:rPr lang="en-US" sz="2000" dirty="0" smtClean="0">
                <a:solidFill>
                  <a:schemeClr val="accent3">
                    <a:lumMod val="25000"/>
                  </a:schemeClr>
                </a:solidFill>
                <a:latin typeface="Times New Roman" pitchFamily="18" charset="0"/>
                <a:cs typeface="Times New Roman" pitchFamily="18" charset="0"/>
              </a:rPr>
              <a:t>Orbit type  </a:t>
            </a:r>
          </a:p>
          <a:p>
            <a:pPr>
              <a:lnSpc>
                <a:spcPct val="100000"/>
              </a:lnSpc>
              <a:spcBef>
                <a:spcPts val="1400"/>
              </a:spcBef>
            </a:pPr>
            <a:r>
              <a:rPr lang="en-US" sz="2000" dirty="0" smtClean="0">
                <a:solidFill>
                  <a:schemeClr val="accent3">
                    <a:lumMod val="25000"/>
                  </a:schemeClr>
                </a:solidFill>
                <a:latin typeface="Times New Roman" pitchFamily="18" charset="0"/>
                <a:cs typeface="Times New Roman" pitchFamily="18" charset="0"/>
              </a:rPr>
              <a:t>Payload mass and Orbit type.</a:t>
            </a:r>
            <a:endParaRPr lang="en-US" sz="2000" dirty="0" smtClean="0">
              <a:solidFill>
                <a:schemeClr val="accent3">
                  <a:lumMod val="25000"/>
                </a:schemeClr>
              </a:solidFill>
              <a:latin typeface="Times New Roman" pitchFamily="18" charset="0"/>
              <a:cs typeface="Times New Roman" pitchFamily="18" charset="0"/>
            </a:endParaRPr>
          </a:p>
          <a:p>
            <a:pPr>
              <a:lnSpc>
                <a:spcPct val="100000"/>
              </a:lnSpc>
              <a:spcBef>
                <a:spcPts val="1400"/>
              </a:spcBef>
            </a:pPr>
            <a:r>
              <a:rPr lang="en-US" sz="2000" dirty="0" smtClean="0">
                <a:solidFill>
                  <a:schemeClr val="accent3">
                    <a:lumMod val="25000"/>
                  </a:schemeClr>
                </a:solidFill>
                <a:latin typeface="Times New Roman" pitchFamily="18" charset="0"/>
                <a:cs typeface="Times New Roman" pitchFamily="18" charset="0"/>
              </a:rPr>
              <a:t>The launch </a:t>
            </a:r>
            <a:r>
              <a:rPr lang="en-US" sz="2000" dirty="0">
                <a:solidFill>
                  <a:schemeClr val="accent3">
                    <a:lumMod val="25000"/>
                  </a:schemeClr>
                </a:solidFill>
                <a:latin typeface="Times New Roman" pitchFamily="18" charset="0"/>
                <a:cs typeface="Times New Roman" pitchFamily="18" charset="0"/>
              </a:rPr>
              <a:t>success yearly trend. </a:t>
            </a:r>
          </a:p>
          <a:p>
            <a:endParaRPr lang="en-US" sz="2000" dirty="0">
              <a:latin typeface="Times New Roman" pitchFamily="18" charset="0"/>
              <a:cs typeface="Times New Roman" pitchFamily="18" charset="0"/>
            </a:endParaRP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Times New Roman" pitchFamily="18" charset="0"/>
              <a:cs typeface="Times New Roman" pitchFamily="18" charset="0"/>
            </a:endParaRPr>
          </a:p>
          <a:p>
            <a:pPr>
              <a:lnSpc>
                <a:spcPct val="100000"/>
              </a:lnSpc>
              <a:spcBef>
                <a:spcPts val="1400"/>
              </a:spcBef>
            </a:pPr>
            <a:endParaRPr lang="en-US" sz="2200" dirty="0">
              <a:solidFill>
                <a:schemeClr val="accent3">
                  <a:lumMod val="25000"/>
                </a:schemeClr>
              </a:solidFill>
              <a:latin typeface="Times New Roman" pitchFamily="18" charset="0"/>
              <a:cs typeface="Times New Roman" pitchFamily="18" charset="0"/>
            </a:endParaRPr>
          </a:p>
          <a:p>
            <a:pPr>
              <a:lnSpc>
                <a:spcPct val="100000"/>
              </a:lnSpc>
              <a:spcBef>
                <a:spcPts val="1400"/>
              </a:spcBef>
            </a:pPr>
            <a:endParaRPr lang="en-US" sz="2200" dirty="0">
              <a:solidFill>
                <a:schemeClr val="accent3">
                  <a:lumMod val="25000"/>
                </a:schemeClr>
              </a:solidFill>
              <a:latin typeface="Times New Roman" pitchFamily="18" charset="0"/>
              <a:cs typeface="Times New Roman" pitchFamily="18" charset="0"/>
            </a:endParaRPr>
          </a:p>
          <a:p>
            <a:pPr>
              <a:lnSpc>
                <a:spcPct val="100000"/>
              </a:lnSpc>
              <a:spcBef>
                <a:spcPts val="1400"/>
              </a:spcBef>
            </a:pPr>
            <a:endParaRPr lang="en-US" sz="2200" dirty="0">
              <a:solidFill>
                <a:schemeClr val="accent3">
                  <a:lumMod val="25000"/>
                </a:schemeClr>
              </a:solidFill>
              <a:latin typeface="Times New Roman" pitchFamily="18" charset="0"/>
              <a:cs typeface="Times New Roman" pitchFamily="18" charset="0"/>
            </a:endParaRPr>
          </a:p>
          <a:p>
            <a:pPr>
              <a:lnSpc>
                <a:spcPct val="100000"/>
              </a:lnSpc>
              <a:spcBef>
                <a:spcPts val="1400"/>
              </a:spcBef>
            </a:pPr>
            <a:endParaRPr lang="en-US" sz="2200" dirty="0">
              <a:solidFill>
                <a:schemeClr val="accent3">
                  <a:lumMod val="25000"/>
                </a:schemeClr>
              </a:solidFill>
              <a:latin typeface="Times New Roman" pitchFamily="18" charset="0"/>
              <a:cs typeface="Times New Roman" pitchFamily="18" charset="0"/>
            </a:endParaRPr>
          </a:p>
          <a:p>
            <a:pPr>
              <a:lnSpc>
                <a:spcPct val="100000"/>
              </a:lnSpc>
              <a:spcBef>
                <a:spcPts val="1400"/>
              </a:spcBef>
            </a:pPr>
            <a:endParaRPr lang="en-US" sz="2200" dirty="0">
              <a:solidFill>
                <a:schemeClr val="accent3">
                  <a:lumMod val="25000"/>
                </a:schemeClr>
              </a:solidFill>
              <a:latin typeface="Times New Roman" pitchFamily="18" charset="0"/>
              <a:cs typeface="Times New Roman" pitchFamily="18" charset="0"/>
            </a:endParaRP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The link to the notebook is </a:t>
            </a:r>
            <a:r>
              <a:rPr lang="en-US" sz="2200" dirty="0" smtClean="0">
                <a:solidFill>
                  <a:srgbClr val="1C7DDB"/>
                </a:solidFill>
                <a:latin typeface="Times New Roman" pitchFamily="18" charset="0"/>
                <a:cs typeface="Times New Roman" pitchFamily="18" charset="0"/>
              </a:rPr>
              <a:t>https://github.com/Azeem9429/Data-Science-Capstone-Project/blob/main/EDA%20with%20Visualization%20Lab.ipynb</a:t>
            </a:r>
            <a:endParaRPr lang="en-US"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a:srcRect/>
          <a:stretch>
            <a:fillRect/>
          </a:stretch>
        </p:blipFill>
        <p:spPr bwMode="auto">
          <a:xfrm>
            <a:off x="6426448" y="1371600"/>
            <a:ext cx="4144781" cy="3157928"/>
          </a:xfrm>
          <a:prstGeom prst="rect">
            <a:avLst/>
          </a:prstGeom>
          <a:noFill/>
          <a:ln w="9525">
            <a:noFill/>
            <a:miter lim="800000"/>
            <a:headEnd/>
            <a:tailEnd/>
          </a:ln>
          <a:effectLst/>
        </p:spPr>
      </p:pic>
    </p:spTree>
    <p:extLst>
      <p:ext uri="{BB962C8B-B14F-4D97-AF65-F5344CB8AC3E}">
        <p14:creationId xmlns:p14="http://schemas.microsoft.com/office/powerpoint/2010/main" xmlns=""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calculated the distances between a launch site to its proximities. We answered some question for instance:</a:t>
            </a:r>
          </a:p>
          <a:p>
            <a:pPr lvl="1">
              <a:lnSpc>
                <a:spcPct val="100000"/>
              </a:lnSpc>
              <a:spcBef>
                <a:spcPts val="1400"/>
              </a:spcBef>
              <a:buFontTx/>
              <a:buChar char="-"/>
            </a:pPr>
            <a:r>
              <a:rPr lang="en-US" sz="1800" dirty="0">
                <a:latin typeface="Times New Roman" pitchFamily="18" charset="0"/>
                <a:cs typeface="Times New Roman" pitchFamily="18" charset="0"/>
              </a:rPr>
              <a:t>Are launch sites near railways, highways and coastlines.</a:t>
            </a:r>
          </a:p>
          <a:p>
            <a:pPr lvl="1">
              <a:lnSpc>
                <a:spcPct val="100000"/>
              </a:lnSpc>
              <a:spcBef>
                <a:spcPts val="1400"/>
              </a:spcBef>
              <a:buFontTx/>
              <a:buChar char="-"/>
            </a:pPr>
            <a:r>
              <a:rPr lang="en-US" sz="1800" dirty="0">
                <a:latin typeface="Times New Roman" pitchFamily="18" charset="0"/>
                <a:cs typeface="Times New Roman" pitchFamily="18" charset="0"/>
              </a:rPr>
              <a:t>Do launch sites keep certain distance away from cities.</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Build an Interactive Map with Folium</a:t>
            </a: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built an interactive dashboard with Plotly dash</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The link to the notebook </a:t>
            </a:r>
            <a:r>
              <a:rPr lang="en-US" sz="2200" dirty="0" smtClean="0">
                <a:solidFill>
                  <a:schemeClr val="accent3">
                    <a:lumMod val="25000"/>
                  </a:schemeClr>
                </a:solidFill>
                <a:latin typeface="Times New Roman" pitchFamily="18" charset="0"/>
                <a:cs typeface="Times New Roman" pitchFamily="18" charset="0"/>
              </a:rPr>
              <a:t>is: </a:t>
            </a:r>
            <a:r>
              <a:rPr lang="en-US" sz="2200" dirty="0" smtClean="0">
                <a:solidFill>
                  <a:schemeClr val="accent3">
                    <a:lumMod val="25000"/>
                  </a:schemeClr>
                </a:solidFill>
                <a:latin typeface="Times New Roman" pitchFamily="18" charset="0"/>
                <a:cs typeface="Times New Roman" pitchFamily="18" charset="0"/>
                <a:hlinkClick r:id="rId3"/>
              </a:rPr>
              <a:t>https://github.com/Azeem9429/Data-Science-Capstone-Project/blob/main/Interactive%20Dashboard%20with%20Ploty%20Dash.py</a:t>
            </a:r>
            <a:endParaRPr lang="en-US" dirty="0">
              <a:latin typeface="Times New Roman" pitchFamily="18" charset="0"/>
              <a:cs typeface="Times New Roman" pitchFamily="18" charset="0"/>
            </a:endParaRP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Build a Dashboard with Plotly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loaded the data using </a:t>
            </a:r>
            <a:r>
              <a:rPr lang="en-US" sz="2200" dirty="0" err="1">
                <a:solidFill>
                  <a:schemeClr val="accent3">
                    <a:lumMod val="25000"/>
                  </a:schemeClr>
                </a:solidFill>
                <a:latin typeface="Times New Roman" pitchFamily="18" charset="0"/>
                <a:cs typeface="Times New Roman" pitchFamily="18" charset="0"/>
              </a:rPr>
              <a:t>numpy</a:t>
            </a:r>
            <a:r>
              <a:rPr lang="en-US" sz="2200" dirty="0">
                <a:solidFill>
                  <a:schemeClr val="accent3">
                    <a:lumMod val="25000"/>
                  </a:schemeClr>
                </a:solidFill>
                <a:latin typeface="Times New Roman" pitchFamily="18" charset="0"/>
                <a:cs typeface="Times New Roman" pitchFamily="18"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built different machine learning models and tune different hyperparameters using </a:t>
            </a:r>
            <a:r>
              <a:rPr lang="en-US" sz="2200" dirty="0" err="1">
                <a:solidFill>
                  <a:schemeClr val="accent3">
                    <a:lumMod val="25000"/>
                  </a:schemeClr>
                </a:solidFill>
                <a:latin typeface="Times New Roman" pitchFamily="18" charset="0"/>
                <a:cs typeface="Times New Roman" pitchFamily="18" charset="0"/>
              </a:rPr>
              <a:t>GridSearchCV</a:t>
            </a:r>
            <a:r>
              <a:rPr lang="en-US" sz="2200" dirty="0">
                <a:solidFill>
                  <a:schemeClr val="accent3">
                    <a:lumMod val="25000"/>
                  </a:schemeClr>
                </a:solidFill>
                <a:latin typeface="Times New Roman" pitchFamily="18" charset="0"/>
                <a:cs typeface="Times New Roman" pitchFamily="18" charset="0"/>
              </a:rPr>
              <a:t>.</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found the best performing classification model.</a:t>
            </a:r>
          </a:p>
          <a:p>
            <a:pPr>
              <a:buNone/>
            </a:pPr>
            <a:endParaRPr lang="en-US" dirty="0">
              <a:latin typeface="Times New Roman" pitchFamily="18" charset="0"/>
              <a:cs typeface="Times New Roman" pitchFamily="18" charset="0"/>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Predictive Analysis (Classification)</a:t>
            </a:r>
          </a:p>
        </p:txBody>
      </p:sp>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Exploratory data analysis results</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Interactive analytics demo in screenshots</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Predictive analysis results</a:t>
            </a:r>
          </a:p>
          <a:p>
            <a:pPr lvl="1"/>
            <a:endParaRPr lang="en-US" sz="1800" dirty="0">
              <a:latin typeface="Times New Roman" pitchFamily="18" charset="0"/>
              <a:cs typeface="Times New Roman" pitchFamily="18" charset="0"/>
            </a:endParaRPr>
          </a:p>
          <a:p>
            <a:pPr marL="457200" lvl="1" indent="0">
              <a:buNone/>
            </a:pPr>
            <a:endParaRPr lang="en-US" sz="1800"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Results</a:t>
            </a: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Times New Roman" pitchFamily="18" charset="0"/>
              <a:cs typeface="Times New Roman" pitchFamily="18"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Flight Number vs. Launch Site</a:t>
            </a: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3783148" y="640824"/>
            <a:ext cx="5648233" cy="874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0B49CB"/>
                </a:solidFill>
                <a:latin typeface="Times New Roman" pitchFamily="18" charset="0"/>
                <a:ea typeface="+mj-ea"/>
                <a:cs typeface="Times New Roman" pitchFamily="18" charset="0"/>
              </a:rPr>
              <a:t>Payload vs. Launch Site</a:t>
            </a:r>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4098" name="Picture 2"/>
          <p:cNvPicPr>
            <a:picLocks noChangeAspect="1" noChangeArrowheads="1"/>
          </p:cNvPicPr>
          <p:nvPr/>
        </p:nvPicPr>
        <p:blipFill>
          <a:blip r:embed="rId2"/>
          <a:srcRect/>
          <a:stretch>
            <a:fillRect/>
          </a:stretch>
        </p:blipFill>
        <p:spPr bwMode="auto">
          <a:xfrm>
            <a:off x="2859131" y="1720759"/>
            <a:ext cx="6572250" cy="4095750"/>
          </a:xfrm>
          <a:prstGeom prst="rect">
            <a:avLst/>
          </a:prstGeom>
          <a:noFill/>
          <a:ln w="9525">
            <a:noFill/>
            <a:miter lim="800000"/>
            <a:headEnd/>
            <a:tailEnd/>
          </a:ln>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Arial" pitchFamily="34" charset="0"/>
              <a:buChar char="•"/>
            </a:pPr>
            <a:r>
              <a:rPr lang="en-US" sz="2000" dirty="0">
                <a:solidFill>
                  <a:schemeClr val="accent3">
                    <a:lumMod val="25000"/>
                  </a:schemeClr>
                </a:solidFill>
                <a:latin typeface="Times New Roman" pitchFamily="18" charset="0"/>
                <a:cs typeface="Times New Roman" pitchFamily="18" charset="0"/>
              </a:rPr>
              <a:t>Executive Summary</a:t>
            </a:r>
          </a:p>
          <a:p>
            <a:pPr>
              <a:lnSpc>
                <a:spcPct val="100000"/>
              </a:lnSpc>
              <a:spcBef>
                <a:spcPts val="1400"/>
              </a:spcBef>
              <a:buFont typeface="Arial" pitchFamily="34" charset="0"/>
              <a:buChar char="•"/>
            </a:pPr>
            <a:r>
              <a:rPr lang="en-US" sz="2000" dirty="0">
                <a:solidFill>
                  <a:schemeClr val="accent3">
                    <a:lumMod val="25000"/>
                  </a:schemeClr>
                </a:solidFill>
                <a:latin typeface="Times New Roman" pitchFamily="18" charset="0"/>
                <a:cs typeface="Times New Roman" pitchFamily="18" charset="0"/>
              </a:rPr>
              <a:t>Introduction</a:t>
            </a:r>
          </a:p>
          <a:p>
            <a:pPr>
              <a:lnSpc>
                <a:spcPct val="100000"/>
              </a:lnSpc>
              <a:spcBef>
                <a:spcPts val="1400"/>
              </a:spcBef>
              <a:buFont typeface="Arial" pitchFamily="34" charset="0"/>
              <a:buChar char="•"/>
            </a:pPr>
            <a:r>
              <a:rPr lang="en-US" sz="2000" dirty="0">
                <a:solidFill>
                  <a:schemeClr val="accent3">
                    <a:lumMod val="25000"/>
                  </a:schemeClr>
                </a:solidFill>
                <a:latin typeface="Times New Roman" pitchFamily="18" charset="0"/>
                <a:cs typeface="Times New Roman" pitchFamily="18" charset="0"/>
              </a:rPr>
              <a:t>Methodology</a:t>
            </a:r>
          </a:p>
          <a:p>
            <a:pPr>
              <a:lnSpc>
                <a:spcPct val="100000"/>
              </a:lnSpc>
              <a:spcBef>
                <a:spcPts val="1400"/>
              </a:spcBef>
              <a:buFont typeface="Arial" pitchFamily="34" charset="0"/>
              <a:buChar char="•"/>
            </a:pPr>
            <a:r>
              <a:rPr lang="en-US" sz="2000" dirty="0">
                <a:solidFill>
                  <a:schemeClr val="accent3">
                    <a:lumMod val="25000"/>
                  </a:schemeClr>
                </a:solidFill>
                <a:latin typeface="Times New Roman" pitchFamily="18" charset="0"/>
                <a:cs typeface="Times New Roman" pitchFamily="18" charset="0"/>
              </a:rPr>
              <a:t>Results</a:t>
            </a:r>
          </a:p>
          <a:p>
            <a:pPr>
              <a:lnSpc>
                <a:spcPct val="100000"/>
              </a:lnSpc>
              <a:spcBef>
                <a:spcPts val="1400"/>
              </a:spcBef>
              <a:buFont typeface="Arial" pitchFamily="34" charset="0"/>
              <a:buChar char="•"/>
            </a:pPr>
            <a:r>
              <a:rPr lang="en-US" sz="2000" dirty="0">
                <a:solidFill>
                  <a:schemeClr val="accent3">
                    <a:lumMod val="25000"/>
                  </a:schemeClr>
                </a:solidFill>
                <a:latin typeface="Times New Roman" pitchFamily="18" charset="0"/>
                <a:cs typeface="Times New Roman" pitchFamily="18" charset="0"/>
              </a:rPr>
              <a:t>Conclusion</a:t>
            </a:r>
          </a:p>
          <a:p>
            <a:pPr>
              <a:lnSpc>
                <a:spcPct val="100000"/>
              </a:lnSpc>
              <a:spcBef>
                <a:spcPts val="1400"/>
              </a:spcBef>
              <a:buFont typeface="Arial" pitchFamily="34" charset="0"/>
              <a:buChar char="•"/>
            </a:pPr>
            <a:r>
              <a:rPr lang="en-US" sz="2000" dirty="0">
                <a:solidFill>
                  <a:schemeClr val="accent3">
                    <a:lumMod val="25000"/>
                  </a:schemeClr>
                </a:solidFill>
                <a:latin typeface="Times New Roman" pitchFamily="18" charset="0"/>
                <a:cs typeface="Times New Roman" pitchFamily="18" charset="0"/>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Times New Roman" pitchFamily="18" charset="0"/>
                <a:ea typeface="+mj-ea"/>
                <a:cs typeface="Times New Roman" pitchFamily="18" charset="0"/>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Times New Roman" pitchFamily="18" charset="0"/>
                <a:cs typeface="Times New Roman" pitchFamily="18" charset="0"/>
              </a:rPr>
              <a:t>From the plot, we can see that ES-L1, GEO, HEO, SSO, VLEO had the most success rate.</a:t>
            </a:r>
          </a:p>
          <a:p>
            <a:pPr>
              <a:spcBef>
                <a:spcPts val="1400"/>
              </a:spcBef>
            </a:pPr>
            <a:endParaRPr lang="en-US" sz="2000" dirty="0">
              <a:latin typeface="Times New Roman" pitchFamily="18" charset="0"/>
              <a:cs typeface="Times New Roman" pitchFamily="18" charset="0"/>
            </a:endParaRPr>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5122" name="Picture 2"/>
          <p:cNvPicPr>
            <a:picLocks noChangeAspect="1" noChangeArrowheads="1"/>
          </p:cNvPicPr>
          <p:nvPr/>
        </p:nvPicPr>
        <p:blipFill>
          <a:blip r:embed="rId2"/>
          <a:srcRect/>
          <a:stretch>
            <a:fillRect/>
          </a:stretch>
        </p:blipFill>
        <p:spPr bwMode="auto">
          <a:xfrm>
            <a:off x="6087291" y="1900279"/>
            <a:ext cx="5829375" cy="4276684"/>
          </a:xfrm>
          <a:prstGeom prst="rect">
            <a:avLst/>
          </a:prstGeom>
          <a:noFill/>
          <a:ln w="9525">
            <a:noFill/>
            <a:miter lim="800000"/>
            <a:headEnd/>
            <a:tailEnd/>
          </a:ln>
        </p:spPr>
      </p:pic>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Times New Roman" pitchFamily="18" charset="0"/>
              <a:cs typeface="Times New Roman" pitchFamily="18" charset="0"/>
            </a:endParaRPr>
          </a:p>
          <a:p>
            <a:pPr marL="0" indent="0">
              <a:lnSpc>
                <a:spcPct val="100000"/>
              </a:lnSpc>
              <a:spcBef>
                <a:spcPts val="1400"/>
              </a:spcBef>
              <a:buNone/>
            </a:pPr>
            <a:endParaRPr lang="en-US" sz="2200" dirty="0">
              <a:solidFill>
                <a:schemeClr val="accent3">
                  <a:lumMod val="25000"/>
                </a:schemeClr>
              </a:solidFill>
              <a:latin typeface="Times New Roman" pitchFamily="18" charset="0"/>
              <a:cs typeface="Times New Roman" pitchFamily="18"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Flight Number vs. Orbit Type</a:t>
            </a: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Times New Roman" pitchFamily="18" charset="0"/>
              <a:cs typeface="Times New Roman" pitchFamily="18"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Payload vs. Orbit Type</a:t>
            </a: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Times New Roman" pitchFamily="18" charset="0"/>
                <a:ea typeface="+mj-ea"/>
                <a:cs typeface="Times New Roman" pitchFamily="18" charset="0"/>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Times New Roman" pitchFamily="18" charset="0"/>
                <a:cs typeface="Times New Roman" pitchFamily="18" charset="0"/>
              </a:rPr>
              <a:t>From the plot, we can observe that success rate since 2013 kept on increasing till 2020.</a:t>
            </a:r>
          </a:p>
          <a:p>
            <a:pPr>
              <a:spcBef>
                <a:spcPts val="1400"/>
              </a:spcBef>
            </a:pPr>
            <a:endParaRPr lang="en-US" sz="2000" dirty="0">
              <a:latin typeface="Times New Roman" pitchFamily="18" charset="0"/>
              <a:cs typeface="Times New Roman" pitchFamily="18" charset="0"/>
            </a:endParaRPr>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xmlns=""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Times New Roman" pitchFamily="18" charset="0"/>
                <a:ea typeface="+mn-ea"/>
                <a:cs typeface="Times New Roman" pitchFamily="18" charset="0"/>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Times New Roman" pitchFamily="18" charset="0"/>
                <a:cs typeface="Times New Roman" pitchFamily="18" charset="0"/>
              </a:rPr>
              <a:t>We used the key word </a:t>
            </a:r>
            <a:r>
              <a:rPr lang="en-US" sz="2200" b="1" dirty="0">
                <a:latin typeface="Times New Roman" pitchFamily="18" charset="0"/>
                <a:cs typeface="Times New Roman" pitchFamily="18" charset="0"/>
              </a:rPr>
              <a:t>DISTINCT</a:t>
            </a:r>
            <a:r>
              <a:rPr lang="en-US" sz="2200" dirty="0">
                <a:latin typeface="Times New Roman" pitchFamily="18" charset="0"/>
                <a:cs typeface="Times New Roman" pitchFamily="18" charset="0"/>
              </a:rPr>
              <a:t> to show only unique launch sites from the SpaceX data.</a:t>
            </a:r>
          </a:p>
          <a:p>
            <a:pPr>
              <a:spcBef>
                <a:spcPts val="1400"/>
              </a:spcBef>
            </a:pPr>
            <a:endParaRPr lang="en-US" sz="2000" dirty="0">
              <a:latin typeface="Times New Roman" pitchFamily="18" charset="0"/>
              <a:cs typeface="Times New Roman" pitchFamily="18" charset="0"/>
            </a:endParaRPr>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6146" name="Picture 2"/>
          <p:cNvPicPr>
            <a:picLocks noChangeAspect="1" noChangeArrowheads="1"/>
          </p:cNvPicPr>
          <p:nvPr/>
        </p:nvPicPr>
        <p:blipFill>
          <a:blip r:embed="rId2"/>
          <a:srcRect/>
          <a:stretch>
            <a:fillRect/>
          </a:stretch>
        </p:blipFill>
        <p:spPr bwMode="auto">
          <a:xfrm>
            <a:off x="4911634" y="1457471"/>
            <a:ext cx="7005032" cy="4719492"/>
          </a:xfrm>
          <a:prstGeom prst="rect">
            <a:avLst/>
          </a:prstGeom>
          <a:noFill/>
          <a:ln w="9525">
            <a:noFill/>
            <a:miter lim="800000"/>
            <a:headEnd/>
            <a:tailEnd/>
          </a:ln>
        </p:spPr>
      </p:pic>
    </p:spTree>
    <p:extLst>
      <p:ext uri="{BB962C8B-B14F-4D97-AF65-F5344CB8AC3E}">
        <p14:creationId xmlns:p14="http://schemas.microsoft.com/office/powerpoint/2010/main" xmlns=""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171" name="Picture 3"/>
          <p:cNvPicPr>
            <a:picLocks noChangeAspect="1" noChangeArrowheads="1"/>
          </p:cNvPicPr>
          <p:nvPr/>
        </p:nvPicPr>
        <p:blipFill>
          <a:blip r:embed="rId3"/>
          <a:srcRect/>
          <a:stretch>
            <a:fillRect/>
          </a:stretch>
        </p:blipFill>
        <p:spPr bwMode="auto">
          <a:xfrm>
            <a:off x="971142" y="1663474"/>
            <a:ext cx="10325350" cy="2999966"/>
          </a:xfrm>
          <a:prstGeom prst="rect">
            <a:avLst/>
          </a:prstGeom>
          <a:noFill/>
          <a:ln w="9525">
            <a:noFill/>
            <a:miter lim="800000"/>
            <a:headEnd/>
            <a:tailEnd/>
          </a:ln>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calculated the total payload carried by boosters from NASA as 45596 using the query </a:t>
            </a:r>
            <a:r>
              <a:rPr lang="en-US" sz="2200" dirty="0" smtClean="0">
                <a:solidFill>
                  <a:schemeClr val="accent3">
                    <a:lumMod val="25000"/>
                  </a:schemeClr>
                </a:solidFill>
                <a:latin typeface="Times New Roman" pitchFamily="18" charset="0"/>
                <a:cs typeface="Times New Roman" pitchFamily="18" charset="0"/>
              </a:rPr>
              <a:t>below.</a:t>
            </a:r>
            <a:endParaRPr lang="en-US" sz="2200" dirty="0">
              <a:solidFill>
                <a:schemeClr val="accent3">
                  <a:lumMod val="25000"/>
                </a:schemeClr>
              </a:solidFill>
              <a:latin typeface="Times New Roman" pitchFamily="18" charset="0"/>
              <a:cs typeface="Times New Roman" pitchFamily="18"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194" name="Picture 2"/>
          <p:cNvPicPr>
            <a:picLocks noChangeAspect="1" noChangeArrowheads="1"/>
          </p:cNvPicPr>
          <p:nvPr/>
        </p:nvPicPr>
        <p:blipFill>
          <a:blip r:embed="rId3"/>
          <a:srcRect/>
          <a:stretch>
            <a:fillRect/>
          </a:stretch>
        </p:blipFill>
        <p:spPr bwMode="auto">
          <a:xfrm>
            <a:off x="770010" y="2933836"/>
            <a:ext cx="10497608" cy="2892198"/>
          </a:xfrm>
          <a:prstGeom prst="rect">
            <a:avLst/>
          </a:prstGeom>
          <a:noFill/>
          <a:ln w="9525">
            <a:noFill/>
            <a:miter lim="800000"/>
            <a:headEnd/>
            <a:tailEnd/>
          </a:ln>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27906"/>
            <a:ext cx="10515600" cy="1325563"/>
          </a:xfrm>
        </p:spPr>
        <p:txBody>
          <a:bodyPr/>
          <a:lstStyle/>
          <a:p>
            <a:pPr algn="ctr"/>
            <a:r>
              <a:rPr lang="en-US" sz="3600" dirty="0" smtClean="0">
                <a:solidFill>
                  <a:srgbClr val="0B49CB"/>
                </a:solidFill>
                <a:latin typeface="Times New Roman" pitchFamily="18" charset="0"/>
                <a:cs typeface="Times New Roman" pitchFamily="18" charset="0"/>
              </a:rPr>
              <a:t>Average Payload Mass by F9 v1.1</a:t>
            </a:r>
            <a:br>
              <a:rPr lang="en-US" sz="3600" dirty="0" smtClean="0">
                <a:solidFill>
                  <a:srgbClr val="0B49CB"/>
                </a:solidFill>
                <a:latin typeface="Times New Roman" pitchFamily="18" charset="0"/>
                <a:cs typeface="Times New Roman" pitchFamily="18" charset="0"/>
              </a:rPr>
            </a:br>
            <a:endParaRPr lang="en-IN" sz="3600" dirty="0">
              <a:latin typeface="Times New Roman" pitchFamily="18" charset="0"/>
              <a:cs typeface="Times New Roman" pitchFamily="18" charset="0"/>
            </a:endParaRPr>
          </a:p>
        </p:txBody>
      </p:sp>
      <p:pic>
        <p:nvPicPr>
          <p:cNvPr id="10242" name="Picture 2"/>
          <p:cNvPicPr>
            <a:picLocks noGrp="1" noChangeAspect="1" noChangeArrowheads="1"/>
          </p:cNvPicPr>
          <p:nvPr>
            <p:ph idx="1"/>
          </p:nvPr>
        </p:nvPicPr>
        <p:blipFill>
          <a:blip r:embed="rId2"/>
          <a:srcRect/>
          <a:stretch>
            <a:fillRect/>
          </a:stretch>
        </p:blipFill>
        <p:spPr bwMode="auto">
          <a:xfrm>
            <a:off x="1609536" y="2860765"/>
            <a:ext cx="8158352" cy="2521131"/>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smtClean="0">
                <a:latin typeface="Abadi" panose="020B0604020104020204" pitchFamily="34" charset="0"/>
              </a:rPr>
              <a:t>We observed that the dates of the first successful landing outcome on ground pad was 22</a:t>
            </a:r>
            <a:r>
              <a:rPr lang="en-US" sz="1800" baseline="30000" dirty="0" smtClean="0">
                <a:latin typeface="Abadi" panose="020B0604020104020204" pitchFamily="34" charset="0"/>
              </a:rPr>
              <a:t>nd</a:t>
            </a:r>
            <a:r>
              <a:rPr lang="en-US" sz="1800" dirty="0" smtClean="0">
                <a:latin typeface="Abadi" panose="020B0604020104020204" pitchFamily="34" charset="0"/>
              </a:rPr>
              <a:t> </a:t>
            </a:r>
            <a:r>
              <a:rPr lang="en-US" sz="1800" dirty="0" err="1" smtClean="0">
                <a:latin typeface="Abadi" panose="020B0604020104020204" pitchFamily="34" charset="0"/>
              </a:rPr>
              <a:t>Decembr</a:t>
            </a:r>
            <a:r>
              <a:rPr lang="en-US" sz="1800" dirty="0" smtClean="0">
                <a:latin typeface="Abadi" panose="020B0604020104020204" pitchFamily="34" charset="0"/>
              </a:rPr>
              <a:t> 2015</a:t>
            </a:r>
            <a:endParaRPr lang="en-US" sz="1800" dirty="0">
              <a:latin typeface="Abadi" panose="020B0604020104020204" pitchFamily="34" charset="0"/>
            </a:endParaRP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11266" name="Picture 2"/>
          <p:cNvPicPr>
            <a:picLocks noChangeAspect="1" noChangeArrowheads="1"/>
          </p:cNvPicPr>
          <p:nvPr/>
        </p:nvPicPr>
        <p:blipFill>
          <a:blip r:embed="rId2"/>
          <a:srcRect/>
          <a:stretch>
            <a:fillRect/>
          </a:stretch>
        </p:blipFill>
        <p:spPr bwMode="auto">
          <a:xfrm>
            <a:off x="5372100" y="1935308"/>
            <a:ext cx="5847190" cy="3692833"/>
          </a:xfrm>
          <a:prstGeom prst="rect">
            <a:avLst/>
          </a:prstGeom>
          <a:noFill/>
          <a:ln w="9525">
            <a:noFill/>
            <a:miter lim="800000"/>
            <a:headEnd/>
            <a:tailEnd/>
          </a:ln>
        </p:spPr>
      </p:pic>
    </p:spTree>
    <p:extLst>
      <p:ext uri="{BB962C8B-B14F-4D97-AF65-F5344CB8AC3E}">
        <p14:creationId xmlns:p14="http://schemas.microsoft.com/office/powerpoint/2010/main" xmlns=""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accent3">
                    <a:lumMod val="25000"/>
                  </a:schemeClr>
                </a:solidFill>
                <a:latin typeface="Times New Roman" pitchFamily="18" charset="0"/>
                <a:cs typeface="Times New Roman" pitchFamily="18" charset="0"/>
              </a:rPr>
              <a:t>Summary of methodologies</a:t>
            </a:r>
          </a:p>
          <a:p>
            <a:pPr lvl="1">
              <a:lnSpc>
                <a:spcPct val="100000"/>
              </a:lnSpc>
              <a:spcBef>
                <a:spcPts val="1400"/>
              </a:spcBef>
              <a:buFontTx/>
              <a:buChar char="-"/>
            </a:pPr>
            <a:r>
              <a:rPr lang="en-US" sz="1700" dirty="0">
                <a:solidFill>
                  <a:schemeClr val="accent3">
                    <a:lumMod val="25000"/>
                  </a:schemeClr>
                </a:solidFill>
                <a:latin typeface="Times New Roman" pitchFamily="18" charset="0"/>
                <a:cs typeface="Times New Roman" pitchFamily="18" charset="0"/>
              </a:rPr>
              <a:t>Data Collection through API</a:t>
            </a:r>
          </a:p>
          <a:p>
            <a:pPr lvl="1">
              <a:lnSpc>
                <a:spcPct val="100000"/>
              </a:lnSpc>
              <a:spcBef>
                <a:spcPts val="1400"/>
              </a:spcBef>
              <a:buFontTx/>
              <a:buChar char="-"/>
            </a:pPr>
            <a:r>
              <a:rPr lang="en-US" sz="1700" dirty="0">
                <a:solidFill>
                  <a:schemeClr val="accent3">
                    <a:lumMod val="25000"/>
                  </a:schemeClr>
                </a:solidFill>
                <a:latin typeface="Times New Roman" pitchFamily="18" charset="0"/>
                <a:cs typeface="Times New Roman" pitchFamily="18" charset="0"/>
              </a:rPr>
              <a:t>Data Collection with Web Scraping</a:t>
            </a:r>
          </a:p>
          <a:p>
            <a:pPr lvl="1">
              <a:lnSpc>
                <a:spcPct val="100000"/>
              </a:lnSpc>
              <a:spcBef>
                <a:spcPts val="1400"/>
              </a:spcBef>
              <a:buFontTx/>
              <a:buChar char="-"/>
            </a:pPr>
            <a:r>
              <a:rPr lang="en-US" sz="1700" dirty="0">
                <a:solidFill>
                  <a:schemeClr val="accent3">
                    <a:lumMod val="25000"/>
                  </a:schemeClr>
                </a:solidFill>
                <a:latin typeface="Times New Roman" pitchFamily="18" charset="0"/>
                <a:cs typeface="Times New Roman" pitchFamily="18" charset="0"/>
              </a:rPr>
              <a:t>Data Wrangling</a:t>
            </a:r>
          </a:p>
          <a:p>
            <a:pPr lvl="1">
              <a:lnSpc>
                <a:spcPct val="100000"/>
              </a:lnSpc>
              <a:spcBef>
                <a:spcPts val="1400"/>
              </a:spcBef>
              <a:buFontTx/>
              <a:buChar char="-"/>
            </a:pPr>
            <a:r>
              <a:rPr lang="en-US" sz="1700" dirty="0" smtClean="0">
                <a:solidFill>
                  <a:schemeClr val="accent3">
                    <a:lumMod val="25000"/>
                  </a:schemeClr>
                </a:solidFill>
                <a:latin typeface="Times New Roman" pitchFamily="18" charset="0"/>
                <a:cs typeface="Times New Roman" pitchFamily="18" charset="0"/>
              </a:rPr>
              <a:t>EDA </a:t>
            </a:r>
            <a:r>
              <a:rPr lang="en-US" sz="1700" dirty="0">
                <a:solidFill>
                  <a:schemeClr val="accent3">
                    <a:lumMod val="25000"/>
                  </a:schemeClr>
                </a:solidFill>
                <a:latin typeface="Times New Roman" pitchFamily="18" charset="0"/>
                <a:cs typeface="Times New Roman" pitchFamily="18" charset="0"/>
              </a:rPr>
              <a:t>with SQL</a:t>
            </a:r>
          </a:p>
          <a:p>
            <a:pPr lvl="1">
              <a:lnSpc>
                <a:spcPct val="100000"/>
              </a:lnSpc>
              <a:spcBef>
                <a:spcPts val="1400"/>
              </a:spcBef>
              <a:buFontTx/>
              <a:buChar char="-"/>
            </a:pPr>
            <a:r>
              <a:rPr lang="en-US" sz="1700" dirty="0" smtClean="0">
                <a:solidFill>
                  <a:schemeClr val="accent3">
                    <a:lumMod val="25000"/>
                  </a:schemeClr>
                </a:solidFill>
                <a:latin typeface="Times New Roman" pitchFamily="18" charset="0"/>
                <a:cs typeface="Times New Roman" pitchFamily="18" charset="0"/>
              </a:rPr>
              <a:t>EDA with </a:t>
            </a:r>
            <a:r>
              <a:rPr lang="en-US" sz="1700" dirty="0">
                <a:solidFill>
                  <a:schemeClr val="accent3">
                    <a:lumMod val="25000"/>
                  </a:schemeClr>
                </a:solidFill>
                <a:latin typeface="Times New Roman" pitchFamily="18" charset="0"/>
                <a:cs typeface="Times New Roman" pitchFamily="18" charset="0"/>
              </a:rPr>
              <a:t>Data Visualization</a:t>
            </a:r>
          </a:p>
          <a:p>
            <a:pPr lvl="1">
              <a:lnSpc>
                <a:spcPct val="100000"/>
              </a:lnSpc>
              <a:spcBef>
                <a:spcPts val="1400"/>
              </a:spcBef>
              <a:buFontTx/>
              <a:buChar char="-"/>
            </a:pPr>
            <a:r>
              <a:rPr lang="en-US" sz="1700" dirty="0">
                <a:solidFill>
                  <a:schemeClr val="accent3">
                    <a:lumMod val="25000"/>
                  </a:schemeClr>
                </a:solidFill>
                <a:latin typeface="Times New Roman" pitchFamily="18" charset="0"/>
                <a:cs typeface="Times New Roman" pitchFamily="18" charset="0"/>
              </a:rPr>
              <a:t>Interactive Visual Analytics with Folium</a:t>
            </a:r>
          </a:p>
          <a:p>
            <a:pPr lvl="1">
              <a:lnSpc>
                <a:spcPct val="100000"/>
              </a:lnSpc>
              <a:spcBef>
                <a:spcPts val="1400"/>
              </a:spcBef>
              <a:buFontTx/>
              <a:buChar char="-"/>
            </a:pPr>
            <a:r>
              <a:rPr lang="en-US" sz="1700" dirty="0">
                <a:solidFill>
                  <a:schemeClr val="accent3">
                    <a:lumMod val="25000"/>
                  </a:schemeClr>
                </a:solidFill>
                <a:latin typeface="Times New Roman" pitchFamily="18" charset="0"/>
                <a:cs typeface="Times New Roman" pitchFamily="18" charset="0"/>
              </a:rPr>
              <a:t>Machine Learning Prediction</a:t>
            </a:r>
          </a:p>
          <a:p>
            <a:pPr>
              <a:lnSpc>
                <a:spcPct val="100000"/>
              </a:lnSpc>
              <a:spcBef>
                <a:spcPts val="1400"/>
              </a:spcBef>
              <a:buFont typeface="Arial" panose="020B0604020202020204" pitchFamily="34" charset="0"/>
              <a:buChar char="•"/>
            </a:pPr>
            <a:r>
              <a:rPr lang="en-US" sz="1700" dirty="0">
                <a:solidFill>
                  <a:schemeClr val="accent3">
                    <a:lumMod val="25000"/>
                  </a:schemeClr>
                </a:solidFill>
                <a:latin typeface="Times New Roman" pitchFamily="18" charset="0"/>
                <a:cs typeface="Times New Roman" pitchFamily="18" charset="0"/>
              </a:rPr>
              <a:t>Summary of all results</a:t>
            </a:r>
          </a:p>
          <a:p>
            <a:pPr lvl="1">
              <a:lnSpc>
                <a:spcPct val="100000"/>
              </a:lnSpc>
              <a:spcBef>
                <a:spcPts val="1400"/>
              </a:spcBef>
              <a:buFontTx/>
              <a:buChar char="-"/>
            </a:pPr>
            <a:r>
              <a:rPr lang="en-US" sz="1700" dirty="0">
                <a:solidFill>
                  <a:schemeClr val="accent3">
                    <a:lumMod val="25000"/>
                  </a:schemeClr>
                </a:solidFill>
                <a:latin typeface="Times New Roman" pitchFamily="18" charset="0"/>
                <a:cs typeface="Times New Roman" pitchFamily="18" charset="0"/>
              </a:rPr>
              <a:t>Exploratory Data Analysis result</a:t>
            </a:r>
          </a:p>
          <a:p>
            <a:pPr lvl="1">
              <a:lnSpc>
                <a:spcPct val="100000"/>
              </a:lnSpc>
              <a:spcBef>
                <a:spcPts val="1400"/>
              </a:spcBef>
              <a:buFontTx/>
              <a:buChar char="-"/>
            </a:pPr>
            <a:r>
              <a:rPr lang="en-US" sz="1700" dirty="0">
                <a:solidFill>
                  <a:schemeClr val="accent3">
                    <a:lumMod val="25000"/>
                  </a:schemeClr>
                </a:solidFill>
                <a:latin typeface="Times New Roman" pitchFamily="18" charset="0"/>
                <a:cs typeface="Times New Roman" pitchFamily="18" charset="0"/>
              </a:rPr>
              <a:t>Interactive analytics in screenshots</a:t>
            </a:r>
          </a:p>
          <a:p>
            <a:pPr lvl="1">
              <a:lnSpc>
                <a:spcPct val="100000"/>
              </a:lnSpc>
              <a:spcBef>
                <a:spcPts val="1400"/>
              </a:spcBef>
              <a:buFontTx/>
              <a:buChar char="-"/>
            </a:pPr>
            <a:r>
              <a:rPr lang="en-US" sz="1700" dirty="0">
                <a:solidFill>
                  <a:schemeClr val="accent3">
                    <a:lumMod val="25000"/>
                  </a:schemeClr>
                </a:solidFill>
                <a:latin typeface="Times New Roman" pitchFamily="18" charset="0"/>
                <a:cs typeface="Times New Roman" pitchFamily="18" charset="0"/>
              </a:rPr>
              <a:t>Predictive Analytics result</a:t>
            </a:r>
          </a:p>
          <a:p>
            <a:pPr>
              <a:lnSpc>
                <a:spcPct val="100000"/>
              </a:lnSpc>
              <a:spcBef>
                <a:spcPts val="1400"/>
              </a:spcBef>
            </a:pPr>
            <a:endParaRPr lang="en-US" sz="1700" dirty="0">
              <a:solidFill>
                <a:schemeClr val="accent3">
                  <a:lumMod val="25000"/>
                </a:schemeClr>
              </a:solidFill>
              <a:latin typeface="Times New Roman" pitchFamily="18" charset="0"/>
              <a:cs typeface="Times New Roman" pitchFamily="18"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Executive Summary</a:t>
            </a: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Times New Roman" pitchFamily="18" charset="0"/>
                <a:ea typeface="+mj-ea"/>
                <a:cs typeface="Times New Roman" pitchFamily="18" charset="0"/>
              </a:rPr>
              <a:t>Successful Drone Ship Landing with Payload between 4000 and 6000</a:t>
            </a:r>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290" name="Picture 2"/>
          <p:cNvPicPr>
            <a:picLocks noChangeAspect="1" noChangeArrowheads="1"/>
          </p:cNvPicPr>
          <p:nvPr/>
        </p:nvPicPr>
        <p:blipFill>
          <a:blip r:embed="rId2"/>
          <a:srcRect/>
          <a:stretch>
            <a:fillRect/>
          </a:stretch>
        </p:blipFill>
        <p:spPr bwMode="auto">
          <a:xfrm>
            <a:off x="643467" y="1782980"/>
            <a:ext cx="10534473" cy="4573370"/>
          </a:xfrm>
          <a:prstGeom prst="rect">
            <a:avLst/>
          </a:prstGeom>
          <a:noFill/>
          <a:ln w="9525">
            <a:noFill/>
            <a:miter lim="800000"/>
            <a:headEnd/>
            <a:tailEnd/>
          </a:ln>
        </p:spPr>
      </p:pic>
    </p:spTree>
    <p:extLst>
      <p:ext uri="{BB962C8B-B14F-4D97-AF65-F5344CB8AC3E}">
        <p14:creationId xmlns:p14="http://schemas.microsoft.com/office/powerpoint/2010/main" xmlns=""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Times New Roman" pitchFamily="18" charset="0"/>
                <a:ea typeface="+mj-ea"/>
                <a:cs typeface="Times New Roman" pitchFamily="18" charset="0"/>
              </a:rPr>
              <a:t>Total Number of Successful and Failure Mission Outcomes</a:t>
            </a:r>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314" name="Picture 2"/>
          <p:cNvPicPr>
            <a:picLocks noChangeAspect="1" noChangeArrowheads="1"/>
          </p:cNvPicPr>
          <p:nvPr/>
        </p:nvPicPr>
        <p:blipFill>
          <a:blip r:embed="rId2"/>
          <a:srcRect/>
          <a:stretch>
            <a:fillRect/>
          </a:stretch>
        </p:blipFill>
        <p:spPr bwMode="auto">
          <a:xfrm>
            <a:off x="1267097" y="2290763"/>
            <a:ext cx="9562011" cy="3652224"/>
          </a:xfrm>
          <a:prstGeom prst="rect">
            <a:avLst/>
          </a:prstGeom>
          <a:noFill/>
          <a:ln w="9525">
            <a:noFill/>
            <a:miter lim="800000"/>
            <a:headEnd/>
            <a:tailEnd/>
          </a:ln>
        </p:spPr>
      </p:pic>
    </p:spTree>
    <p:extLst>
      <p:ext uri="{BB962C8B-B14F-4D97-AF65-F5344CB8AC3E}">
        <p14:creationId xmlns:p14="http://schemas.microsoft.com/office/powerpoint/2010/main" xmlns="" val="389881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Times New Roman" pitchFamily="18" charset="0"/>
                <a:ea typeface="+mj-ea"/>
                <a:cs typeface="Times New Roman" pitchFamily="18" charset="0"/>
              </a:rPr>
              <a:t>Boosters Carried Maximum Payload</a:t>
            </a:r>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32</a:t>
            </a:fld>
            <a:endParaRPr lang="en-US" sz="1000">
              <a:solidFill>
                <a:schemeClr val="tx1">
                  <a:lumMod val="50000"/>
                  <a:lumOff val="50000"/>
                </a:schemeClr>
              </a:solidFill>
              <a:latin typeface="+mn-lt"/>
            </a:endParaRPr>
          </a:p>
        </p:txBody>
      </p:sp>
      <p:pic>
        <p:nvPicPr>
          <p:cNvPr id="14338" name="Picture 2"/>
          <p:cNvPicPr>
            <a:picLocks noChangeAspect="1" noChangeArrowheads="1"/>
          </p:cNvPicPr>
          <p:nvPr/>
        </p:nvPicPr>
        <p:blipFill>
          <a:blip r:embed="rId2"/>
          <a:srcRect/>
          <a:stretch>
            <a:fillRect/>
          </a:stretch>
        </p:blipFill>
        <p:spPr bwMode="auto">
          <a:xfrm>
            <a:off x="1886300" y="1940439"/>
            <a:ext cx="7534275" cy="4505325"/>
          </a:xfrm>
          <a:prstGeom prst="rect">
            <a:avLst/>
          </a:prstGeom>
          <a:noFill/>
          <a:ln w="9525">
            <a:noFill/>
            <a:miter lim="800000"/>
            <a:headEnd/>
            <a:tailEnd/>
          </a:ln>
        </p:spPr>
      </p:pic>
    </p:spTree>
    <p:extLst>
      <p:ext uri="{BB962C8B-B14F-4D97-AF65-F5344CB8AC3E}">
        <p14:creationId xmlns:p14="http://schemas.microsoft.com/office/powerpoint/2010/main" xmlns=""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33</a:t>
            </a:fld>
            <a:endParaRPr lang="en-US" dirty="0"/>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2015 Launch Records</a:t>
            </a:r>
          </a:p>
        </p:txBody>
      </p:sp>
      <p:pic>
        <p:nvPicPr>
          <p:cNvPr id="15362" name="Picture 2"/>
          <p:cNvPicPr>
            <a:picLocks noChangeAspect="1" noChangeArrowheads="1"/>
          </p:cNvPicPr>
          <p:nvPr/>
        </p:nvPicPr>
        <p:blipFill>
          <a:blip r:embed="rId3"/>
          <a:srcRect/>
          <a:stretch>
            <a:fillRect/>
          </a:stretch>
        </p:blipFill>
        <p:spPr bwMode="auto">
          <a:xfrm>
            <a:off x="942975" y="1752600"/>
            <a:ext cx="10306050" cy="3352800"/>
          </a:xfrm>
          <a:prstGeom prst="rect">
            <a:avLst/>
          </a:prstGeom>
          <a:noFill/>
          <a:ln w="9525">
            <a:noFill/>
            <a:miter lim="800000"/>
            <a:headEnd/>
            <a:tailEnd/>
          </a:ln>
        </p:spPr>
      </p:pic>
    </p:spTree>
    <p:extLst>
      <p:ext uri="{BB962C8B-B14F-4D97-AF65-F5344CB8AC3E}">
        <p14:creationId xmlns:p14="http://schemas.microsoft.com/office/powerpoint/2010/main" xmlns=""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Times New Roman" pitchFamily="18" charset="0"/>
                <a:ea typeface="+mj-ea"/>
                <a:cs typeface="Times New Roman" pitchFamily="18" charset="0"/>
              </a:rPr>
              <a:t>Rank Landing Outcomes Between 2010-06-04 and 2017-03-20</a:t>
            </a:r>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386" name="Picture 2"/>
          <p:cNvPicPr>
            <a:picLocks noChangeAspect="1" noChangeArrowheads="1"/>
          </p:cNvPicPr>
          <p:nvPr/>
        </p:nvPicPr>
        <p:blipFill>
          <a:blip r:embed="rId2"/>
          <a:srcRect/>
          <a:stretch>
            <a:fillRect/>
          </a:stretch>
        </p:blipFill>
        <p:spPr bwMode="auto">
          <a:xfrm>
            <a:off x="1347788" y="1914525"/>
            <a:ext cx="9496425" cy="4198892"/>
          </a:xfrm>
          <a:prstGeom prst="rect">
            <a:avLst/>
          </a:prstGeom>
          <a:noFill/>
          <a:ln w="9525">
            <a:noFill/>
            <a:miter lim="800000"/>
            <a:headEnd/>
            <a:tailEnd/>
          </a:ln>
        </p:spPr>
      </p:pic>
    </p:spTree>
    <p:extLst>
      <p:ext uri="{BB962C8B-B14F-4D97-AF65-F5344CB8AC3E}">
        <p14:creationId xmlns:p14="http://schemas.microsoft.com/office/powerpoint/2010/main" xmlns="" val="3236239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All launch sites global map markers</a:t>
            </a:r>
          </a:p>
        </p:txBody>
      </p:sp>
    </p:spTree>
    <p:extLst>
      <p:ext uri="{BB962C8B-B14F-4D97-AF65-F5344CB8AC3E}">
        <p14:creationId xmlns:p14="http://schemas.microsoft.com/office/powerpoint/2010/main" xmlns=""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Markers showing launch sites with color labels</a:t>
            </a:r>
          </a:p>
        </p:txBody>
      </p:sp>
    </p:spTree>
    <p:extLst>
      <p:ext uri="{BB962C8B-B14F-4D97-AF65-F5344CB8AC3E}">
        <p14:creationId xmlns:p14="http://schemas.microsoft.com/office/powerpoint/2010/main" xmlns=""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38</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Launch Site distance to landmarks</a:t>
            </a:r>
          </a:p>
        </p:txBody>
      </p:sp>
    </p:spTree>
    <p:extLst>
      <p:ext uri="{BB962C8B-B14F-4D97-AF65-F5344CB8AC3E}">
        <p14:creationId xmlns:p14="http://schemas.microsoft.com/office/powerpoint/2010/main" xmlns=""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Introduction</a:t>
            </a: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Times New Roman" pitchFamily="18" charset="0"/>
                <a:cs typeface="Times New Roman" pitchFamily="18" charset="0"/>
              </a:rPr>
              <a:t>Project background and context</a:t>
            </a:r>
          </a:p>
          <a:p>
            <a:pPr marL="457200" lvl="1" indent="0" algn="just">
              <a:spcBef>
                <a:spcPts val="1400"/>
              </a:spcBef>
              <a:buNone/>
            </a:pPr>
            <a:r>
              <a:rPr lang="en-US" sz="2000" dirty="0">
                <a:solidFill>
                  <a:schemeClr val="accent3">
                    <a:lumMod val="25000"/>
                  </a:schemeClr>
                </a:solidFill>
                <a:latin typeface="Times New Roman" pitchFamily="18" charset="0"/>
                <a:cs typeface="Times New Roman" pitchFamily="18"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000" dirty="0">
                <a:solidFill>
                  <a:schemeClr val="accent3">
                    <a:lumMod val="25000"/>
                  </a:schemeClr>
                </a:solidFill>
                <a:latin typeface="Times New Roman" pitchFamily="18" charset="0"/>
                <a:cs typeface="Times New Roman" pitchFamily="18" charset="0"/>
              </a:rPr>
              <a:t>Problems you want to find answers</a:t>
            </a:r>
          </a:p>
          <a:p>
            <a:pPr lvl="1">
              <a:spcBef>
                <a:spcPts val="1400"/>
              </a:spcBef>
              <a:buFontTx/>
              <a:buChar char="-"/>
            </a:pPr>
            <a:r>
              <a:rPr lang="en-US" sz="2000" dirty="0">
                <a:solidFill>
                  <a:schemeClr val="accent3">
                    <a:lumMod val="25000"/>
                  </a:schemeClr>
                </a:solidFill>
                <a:latin typeface="Times New Roman" pitchFamily="18" charset="0"/>
                <a:cs typeface="Times New Roman" pitchFamily="18" charset="0"/>
              </a:rPr>
              <a:t>What factors determine if the rocket will land successfully?</a:t>
            </a:r>
          </a:p>
          <a:p>
            <a:pPr lvl="1">
              <a:spcBef>
                <a:spcPts val="1400"/>
              </a:spcBef>
              <a:buFontTx/>
              <a:buChar char="-"/>
            </a:pPr>
            <a:r>
              <a:rPr lang="en-US" sz="2000" dirty="0">
                <a:solidFill>
                  <a:schemeClr val="accent3">
                    <a:lumMod val="25000"/>
                  </a:schemeClr>
                </a:solidFill>
                <a:latin typeface="Times New Roman" pitchFamily="18" charset="0"/>
                <a:cs typeface="Times New Roman" pitchFamily="18" charset="0"/>
              </a:rPr>
              <a:t>The interaction amongst various features that determine the success rate of a successful landing.</a:t>
            </a:r>
          </a:p>
          <a:p>
            <a:pPr lvl="1">
              <a:spcBef>
                <a:spcPts val="1400"/>
              </a:spcBef>
              <a:buFontTx/>
              <a:buChar char="-"/>
            </a:pPr>
            <a:r>
              <a:rPr lang="en-US" sz="2000" dirty="0">
                <a:solidFill>
                  <a:schemeClr val="accent3">
                    <a:lumMod val="25000"/>
                  </a:schemeClr>
                </a:solidFill>
                <a:latin typeface="Times New Roman" pitchFamily="18" charset="0"/>
                <a:cs typeface="Times New Roman" pitchFamily="18" charset="0"/>
              </a:rPr>
              <a:t>What operating conditions needs to be in place to ensure a successful landing program.</a:t>
            </a: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40</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Pie chart showing the success percentage achieved by each launch site</a:t>
            </a:r>
          </a:p>
        </p:txBody>
      </p:sp>
    </p:spTree>
    <p:extLst>
      <p:ext uri="{BB962C8B-B14F-4D97-AF65-F5344CB8AC3E}">
        <p14:creationId xmlns:p14="http://schemas.microsoft.com/office/powerpoint/2010/main" xmlns=""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Pie chart showing the Launch site with the highest launch success ratio</a:t>
            </a:r>
          </a:p>
          <a:p>
            <a:endParaRPr lang="en-US" dirty="0">
              <a:solidFill>
                <a:srgbClr val="0B49CB"/>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Times New Roman" pitchFamily="18" charset="0"/>
                <a:ea typeface="+mj-ea"/>
                <a:cs typeface="Times New Roman" pitchFamily="18" charset="0"/>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Confusion Matrix</a:t>
            </a: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Times New Roman" pitchFamily="18" charset="0"/>
                <a:cs typeface="Times New Roman" pitchFamily="18" charset="0"/>
              </a:rPr>
              <a:t>We can conclude that:</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The larger the flight amount at a launch site, the greater the success rate at a launch site.</a:t>
            </a:r>
          </a:p>
          <a:p>
            <a:pPr>
              <a:lnSpc>
                <a:spcPct val="100000"/>
              </a:lnSpc>
              <a:spcBef>
                <a:spcPts val="1400"/>
              </a:spcBef>
            </a:pPr>
            <a:r>
              <a:rPr lang="en-US" sz="2200" dirty="0">
                <a:latin typeface="Times New Roman" pitchFamily="18" charset="0"/>
                <a:cs typeface="Times New Roman" pitchFamily="18" charset="0"/>
              </a:rPr>
              <a:t>Launch success rate started to increase in 2013 till 2020.</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Orbits </a:t>
            </a:r>
            <a:r>
              <a:rPr lang="en-US" sz="2200" dirty="0">
                <a:latin typeface="Times New Roman" pitchFamily="18" charset="0"/>
                <a:cs typeface="Times New Roman" pitchFamily="18" charset="0"/>
              </a:rPr>
              <a:t>ES-L1, GEO, HEO, SSO, VLEO had the most success rate.</a:t>
            </a:r>
            <a:endParaRPr lang="en-US" sz="2200" dirty="0">
              <a:solidFill>
                <a:schemeClr val="accent3">
                  <a:lumMod val="25000"/>
                </a:schemeClr>
              </a:solidFill>
              <a:latin typeface="Times New Roman" pitchFamily="18" charset="0"/>
              <a:cs typeface="Times New Roman" pitchFamily="18" charset="0"/>
            </a:endParaRP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KSC LC-39A had the most successful launches of any sites.</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Times New Roman" pitchFamily="18" charset="0"/>
              <a:cs typeface="Times New Roman" pitchFamily="18"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Conclusions</a:t>
            </a: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rgbClr val="0B49CB"/>
                </a:solidFill>
                <a:latin typeface="Times New Roman" pitchFamily="18" charset="0"/>
                <a:cs typeface="Times New Roman" pitchFamily="18" charset="0"/>
              </a:rPr>
              <a:t>Executive Summary</a:t>
            </a:r>
          </a:p>
          <a:p>
            <a:pPr>
              <a:lnSpc>
                <a:spcPct val="120000"/>
              </a:lnSpc>
              <a:spcBef>
                <a:spcPts val="1400"/>
              </a:spcBef>
            </a:pPr>
            <a:r>
              <a:rPr lang="en-US" sz="1700" dirty="0">
                <a:solidFill>
                  <a:schemeClr val="accent3">
                    <a:lumMod val="25000"/>
                  </a:schemeClr>
                </a:solidFill>
                <a:latin typeface="Times New Roman" pitchFamily="18" charset="0"/>
                <a:cs typeface="Times New Roman" pitchFamily="18" charset="0"/>
              </a:rPr>
              <a:t>Data collection </a:t>
            </a:r>
            <a:r>
              <a:rPr lang="en-US" sz="1700" dirty="0" smtClean="0">
                <a:solidFill>
                  <a:schemeClr val="accent3">
                    <a:lumMod val="25000"/>
                  </a:schemeClr>
                </a:solidFill>
                <a:latin typeface="Times New Roman" pitchFamily="18" charset="0"/>
                <a:cs typeface="Times New Roman" pitchFamily="18" charset="0"/>
              </a:rPr>
              <a:t>methodology.</a:t>
            </a:r>
            <a:endParaRPr lang="en-US" sz="1700" dirty="0">
              <a:solidFill>
                <a:schemeClr val="bg2">
                  <a:lumMod val="50000"/>
                </a:schemeClr>
              </a:solidFill>
              <a:latin typeface="Times New Roman" pitchFamily="18" charset="0"/>
              <a:cs typeface="Times New Roman" pitchFamily="18" charset="0"/>
            </a:endParaRPr>
          </a:p>
          <a:p>
            <a:pPr>
              <a:lnSpc>
                <a:spcPct val="120000"/>
              </a:lnSpc>
              <a:spcBef>
                <a:spcPts val="1400"/>
              </a:spcBef>
            </a:pPr>
            <a:r>
              <a:rPr lang="en-US" sz="1700" dirty="0">
                <a:solidFill>
                  <a:schemeClr val="accent3">
                    <a:lumMod val="25000"/>
                  </a:schemeClr>
                </a:solidFill>
                <a:latin typeface="Times New Roman" pitchFamily="18" charset="0"/>
                <a:cs typeface="Times New Roman" pitchFamily="18" charset="0"/>
              </a:rPr>
              <a:t>Perform data </a:t>
            </a:r>
            <a:r>
              <a:rPr lang="en-US" sz="1700" dirty="0" smtClean="0">
                <a:solidFill>
                  <a:schemeClr val="accent3">
                    <a:lumMod val="25000"/>
                  </a:schemeClr>
                </a:solidFill>
                <a:latin typeface="Times New Roman" pitchFamily="18" charset="0"/>
                <a:cs typeface="Times New Roman" pitchFamily="18" charset="0"/>
              </a:rPr>
              <a:t>wrangling.</a:t>
            </a:r>
            <a:endParaRPr lang="en-US" sz="1700" dirty="0">
              <a:solidFill>
                <a:schemeClr val="bg2">
                  <a:lumMod val="50000"/>
                </a:schemeClr>
              </a:solidFill>
              <a:latin typeface="Times New Roman" pitchFamily="18" charset="0"/>
              <a:cs typeface="Times New Roman" pitchFamily="18" charset="0"/>
            </a:endParaRPr>
          </a:p>
          <a:p>
            <a:pPr>
              <a:lnSpc>
                <a:spcPct val="120000"/>
              </a:lnSpc>
              <a:spcBef>
                <a:spcPts val="1400"/>
              </a:spcBef>
            </a:pPr>
            <a:r>
              <a:rPr lang="en-US" sz="1700" dirty="0">
                <a:solidFill>
                  <a:schemeClr val="accent3">
                    <a:lumMod val="25000"/>
                  </a:schemeClr>
                </a:solidFill>
                <a:latin typeface="Times New Roman" pitchFamily="18" charset="0"/>
                <a:cs typeface="Times New Roman" pitchFamily="18" charset="0"/>
              </a:rPr>
              <a:t>Perform exploratory data analysis (EDA) using visualization and </a:t>
            </a:r>
            <a:r>
              <a:rPr lang="en-US" sz="1700" dirty="0" smtClean="0">
                <a:solidFill>
                  <a:schemeClr val="accent3">
                    <a:lumMod val="25000"/>
                  </a:schemeClr>
                </a:solidFill>
                <a:latin typeface="Times New Roman" pitchFamily="18" charset="0"/>
                <a:cs typeface="Times New Roman" pitchFamily="18" charset="0"/>
              </a:rPr>
              <a:t>SQL.</a:t>
            </a:r>
            <a:endParaRPr lang="en-US" sz="1700" dirty="0">
              <a:solidFill>
                <a:schemeClr val="accent3">
                  <a:lumMod val="25000"/>
                </a:schemeClr>
              </a:solidFill>
              <a:latin typeface="Times New Roman" pitchFamily="18" charset="0"/>
              <a:cs typeface="Times New Roman" pitchFamily="18" charset="0"/>
            </a:endParaRPr>
          </a:p>
          <a:p>
            <a:pPr>
              <a:lnSpc>
                <a:spcPct val="120000"/>
              </a:lnSpc>
              <a:spcBef>
                <a:spcPts val="1400"/>
              </a:spcBef>
            </a:pPr>
            <a:r>
              <a:rPr lang="en-US" sz="1700" dirty="0">
                <a:solidFill>
                  <a:schemeClr val="accent3">
                    <a:lumMod val="25000"/>
                  </a:schemeClr>
                </a:solidFill>
                <a:latin typeface="Times New Roman" pitchFamily="18" charset="0"/>
                <a:cs typeface="Times New Roman" pitchFamily="18" charset="0"/>
              </a:rPr>
              <a:t>Perform interactive visual analytics using Folium and Plotly </a:t>
            </a:r>
            <a:r>
              <a:rPr lang="en-US" sz="1700" dirty="0" smtClean="0">
                <a:solidFill>
                  <a:schemeClr val="accent3">
                    <a:lumMod val="25000"/>
                  </a:schemeClr>
                </a:solidFill>
                <a:latin typeface="Times New Roman" pitchFamily="18" charset="0"/>
                <a:cs typeface="Times New Roman" pitchFamily="18" charset="0"/>
              </a:rPr>
              <a:t>Dash.</a:t>
            </a:r>
            <a:endParaRPr lang="en-US" sz="1700" dirty="0">
              <a:solidFill>
                <a:schemeClr val="accent3">
                  <a:lumMod val="25000"/>
                </a:schemeClr>
              </a:solidFill>
              <a:latin typeface="Times New Roman" pitchFamily="18" charset="0"/>
              <a:cs typeface="Times New Roman" pitchFamily="18" charset="0"/>
            </a:endParaRPr>
          </a:p>
          <a:p>
            <a:pPr>
              <a:lnSpc>
                <a:spcPct val="120000"/>
              </a:lnSpc>
              <a:spcBef>
                <a:spcPts val="1400"/>
              </a:spcBef>
            </a:pPr>
            <a:r>
              <a:rPr lang="en-US" sz="1700" dirty="0">
                <a:solidFill>
                  <a:schemeClr val="accent3">
                    <a:lumMod val="25000"/>
                  </a:schemeClr>
                </a:solidFill>
                <a:latin typeface="Times New Roman" pitchFamily="18" charset="0"/>
                <a:cs typeface="Times New Roman" pitchFamily="18" charset="0"/>
              </a:rPr>
              <a:t>Perform predictive analysis using classification </a:t>
            </a:r>
            <a:r>
              <a:rPr lang="en-US" sz="1700" dirty="0" smtClean="0">
                <a:solidFill>
                  <a:schemeClr val="accent3">
                    <a:lumMod val="25000"/>
                  </a:schemeClr>
                </a:solidFill>
                <a:latin typeface="Times New Roman" pitchFamily="18" charset="0"/>
                <a:cs typeface="Times New Roman" pitchFamily="18" charset="0"/>
              </a:rPr>
              <a:t>models.</a:t>
            </a:r>
            <a:endParaRPr lang="en-US" sz="1700" dirty="0">
              <a:solidFill>
                <a:schemeClr val="accent3">
                  <a:lumMod val="25000"/>
                </a:schemeClr>
              </a:solidFill>
              <a:latin typeface="Times New Roman" pitchFamily="18" charset="0"/>
              <a:cs typeface="Times New Roman" pitchFamily="18" charset="0"/>
            </a:endParaRPr>
          </a:p>
          <a:p>
            <a:pPr>
              <a:lnSpc>
                <a:spcPct val="100000"/>
              </a:lnSpc>
              <a:spcBef>
                <a:spcPts val="1400"/>
              </a:spcBef>
            </a:pPr>
            <a:endParaRPr lang="en-US" sz="1700" dirty="0">
              <a:solidFill>
                <a:schemeClr val="accent3">
                  <a:lumMod val="25000"/>
                </a:schemeClr>
              </a:solidFill>
              <a:latin typeface="Abadi"/>
            </a:endParaRPr>
          </a:p>
          <a:p>
            <a:pPr>
              <a:lnSpc>
                <a:spcPct val="100000"/>
              </a:lnSpc>
              <a:spcBef>
                <a:spcPts val="1400"/>
              </a:spcBef>
            </a:pPr>
            <a:endParaRPr lang="en-US" sz="1700" dirty="0">
              <a:solidFill>
                <a:schemeClr val="accent3">
                  <a:lumMod val="25000"/>
                </a:schemeClr>
              </a:solidFill>
              <a:latin typeface="Abadi"/>
            </a:endParaRPr>
          </a:p>
          <a:p>
            <a:pPr>
              <a:lnSpc>
                <a:spcPct val="100000"/>
              </a:lnSpc>
              <a:spcBef>
                <a:spcPts val="1400"/>
              </a:spcBef>
            </a:pPr>
            <a:endParaRPr lang="en-US" sz="1700" dirty="0">
              <a:solidFill>
                <a:schemeClr val="accent3">
                  <a:lumMod val="25000"/>
                </a:schemeClr>
              </a:solidFill>
              <a:latin typeface="Abadi"/>
            </a:endParaRPr>
          </a:p>
          <a:p>
            <a:pPr>
              <a:lnSpc>
                <a:spcPct val="100000"/>
              </a:lnSpc>
              <a:spcBef>
                <a:spcPts val="1400"/>
              </a:spcBef>
            </a:pPr>
            <a:endParaRPr lang="en-US" sz="17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Methodology</a:t>
            </a: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smtClean="0">
                <a:solidFill>
                  <a:schemeClr val="accent3">
                    <a:lumMod val="25000"/>
                  </a:schemeClr>
                </a:solidFill>
                <a:latin typeface="Times New Roman" pitchFamily="18" charset="0"/>
                <a:cs typeface="Times New Roman" pitchFamily="18" charset="0"/>
              </a:rPr>
              <a:t>The data was collected using various methods</a:t>
            </a:r>
          </a:p>
          <a:p>
            <a:pPr lvl="1" algn="just">
              <a:lnSpc>
                <a:spcPct val="100000"/>
              </a:lnSpc>
              <a:spcBef>
                <a:spcPts val="1400"/>
              </a:spcBef>
              <a:buFontTx/>
              <a:buChar char="-"/>
            </a:pPr>
            <a:r>
              <a:rPr lang="en-US" sz="1900" dirty="0" smtClean="0">
                <a:solidFill>
                  <a:schemeClr val="accent3">
                    <a:lumMod val="25000"/>
                  </a:schemeClr>
                </a:solidFill>
                <a:latin typeface="Times New Roman" pitchFamily="18" charset="0"/>
                <a:cs typeface="Times New Roman" pitchFamily="18" charset="0"/>
              </a:rPr>
              <a:t>Data collection was done using get request to the SpaceX API.</a:t>
            </a:r>
          </a:p>
          <a:p>
            <a:pPr lvl="1" algn="just">
              <a:lnSpc>
                <a:spcPct val="100000"/>
              </a:lnSpc>
              <a:spcBef>
                <a:spcPts val="1400"/>
              </a:spcBef>
              <a:buFontTx/>
              <a:buChar char="-"/>
            </a:pPr>
            <a:r>
              <a:rPr lang="en-US" sz="1900" dirty="0" smtClean="0">
                <a:solidFill>
                  <a:schemeClr val="accent3">
                    <a:lumMod val="25000"/>
                  </a:schemeClr>
                </a:solidFill>
                <a:latin typeface="Times New Roman" pitchFamily="18" charset="0"/>
                <a:cs typeface="Times New Roman" pitchFamily="18"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dirty="0" smtClean="0">
                <a:solidFill>
                  <a:schemeClr val="accent3">
                    <a:lumMod val="25000"/>
                  </a:schemeClr>
                </a:solidFill>
                <a:latin typeface="Times New Roman" pitchFamily="18" charset="0"/>
                <a:cs typeface="Times New Roman" pitchFamily="18" charset="0"/>
              </a:rPr>
              <a:t>We then cleaned the data, checked for missing values and fill in missing values where necessary.</a:t>
            </a:r>
          </a:p>
          <a:p>
            <a:pPr lvl="1" algn="just">
              <a:lnSpc>
                <a:spcPct val="100000"/>
              </a:lnSpc>
              <a:spcBef>
                <a:spcPts val="1400"/>
              </a:spcBef>
              <a:buFontTx/>
              <a:buChar char="-"/>
            </a:pPr>
            <a:r>
              <a:rPr lang="en-US" sz="1900" dirty="0" smtClean="0">
                <a:solidFill>
                  <a:schemeClr val="accent3">
                    <a:lumMod val="25000"/>
                  </a:schemeClr>
                </a:solidFill>
                <a:latin typeface="Times New Roman" pitchFamily="18" charset="0"/>
                <a:cs typeface="Times New Roman" pitchFamily="18" charset="0"/>
              </a:rPr>
              <a:t>In addition, we performed web scraping from Wikipedia for Falcon 9 launch records with BeautifulSoup. </a:t>
            </a:r>
          </a:p>
          <a:p>
            <a:pPr lvl="1" algn="just">
              <a:lnSpc>
                <a:spcPct val="100000"/>
              </a:lnSpc>
              <a:spcBef>
                <a:spcPts val="1400"/>
              </a:spcBef>
              <a:buFontTx/>
              <a:buChar char="-"/>
            </a:pPr>
            <a:r>
              <a:rPr lang="en-US" sz="1900" dirty="0" smtClean="0">
                <a:solidFill>
                  <a:schemeClr val="accent3">
                    <a:lumMod val="25000"/>
                  </a:schemeClr>
                </a:solidFill>
                <a:latin typeface="Times New Roman" pitchFamily="18" charset="0"/>
                <a:cs typeface="Times New Roman" pitchFamily="18"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dirty="0" smtClean="0">
              <a:solidFill>
                <a:schemeClr val="accent3">
                  <a:lumMod val="25000"/>
                </a:schemeClr>
              </a:solidFill>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Data Collection</a:t>
            </a:r>
          </a:p>
        </p:txBody>
      </p:sp>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a:xfrm>
            <a:off x="8714772" y="6026150"/>
            <a:ext cx="2743200" cy="401638"/>
          </a:xfrm>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 </a:t>
            </a:r>
            <a:r>
              <a:rPr lang="en-US" sz="2200" dirty="0" smtClean="0">
                <a:solidFill>
                  <a:schemeClr val="accent3">
                    <a:lumMod val="25000"/>
                  </a:schemeClr>
                </a:solidFill>
                <a:latin typeface="Abadi" panose="020B0604020104020204" pitchFamily="34" charset="0"/>
                <a:hlinkClick r:id="rId3"/>
              </a:rPr>
              <a:t>https://github.com/Azeem9429/Data-Science-Capstone-Project/blob/main/Handson%20Lab%20Complete%20the%20Data%20Collection%20API%20Lab.ipynb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p:cNvPicPr>
            <a:picLocks noChangeAspect="1" noChangeArrowheads="1"/>
          </p:cNvPicPr>
          <p:nvPr/>
        </p:nvPicPr>
        <p:blipFill>
          <a:blip r:embed="rId4"/>
          <a:srcRect/>
          <a:stretch>
            <a:fillRect/>
          </a:stretch>
        </p:blipFill>
        <p:spPr bwMode="auto">
          <a:xfrm>
            <a:off x="5461001" y="1332410"/>
            <a:ext cx="6465389" cy="2513032"/>
          </a:xfrm>
          <a:prstGeom prst="rect">
            <a:avLst/>
          </a:prstGeom>
          <a:noFill/>
          <a:ln w="9525">
            <a:noFill/>
            <a:miter lim="800000"/>
            <a:headEnd/>
            <a:tailEnd/>
          </a:ln>
        </p:spPr>
      </p:pic>
      <p:pic>
        <p:nvPicPr>
          <p:cNvPr id="1027" name="Picture 3"/>
          <p:cNvPicPr>
            <a:picLocks noChangeAspect="1" noChangeArrowheads="1"/>
          </p:cNvPicPr>
          <p:nvPr/>
        </p:nvPicPr>
        <p:blipFill>
          <a:blip r:embed="rId5"/>
          <a:srcRect/>
          <a:stretch>
            <a:fillRect/>
          </a:stretch>
        </p:blipFill>
        <p:spPr bwMode="auto">
          <a:xfrm>
            <a:off x="5422932" y="4177487"/>
            <a:ext cx="6503458" cy="1308913"/>
          </a:xfrm>
          <a:prstGeom prst="rect">
            <a:avLst/>
          </a:prstGeom>
          <a:noFill/>
          <a:ln w="9525">
            <a:noFill/>
            <a:miter lim="800000"/>
            <a:headEnd/>
            <a:tailEnd/>
          </a:ln>
        </p:spPr>
      </p:pic>
    </p:spTree>
    <p:extLst>
      <p:ext uri="{BB962C8B-B14F-4D97-AF65-F5344CB8AC3E}">
        <p14:creationId xmlns:p14="http://schemas.microsoft.com/office/powerpoint/2010/main" xmlns=""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We parsed the table and converted it into a pandas dataframe.</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The link to the notebook </a:t>
            </a:r>
            <a:r>
              <a:rPr lang="en-US" sz="2200" dirty="0" smtClean="0">
                <a:solidFill>
                  <a:schemeClr val="accent3">
                    <a:lumMod val="25000"/>
                  </a:schemeClr>
                </a:solidFill>
                <a:latin typeface="Times New Roman" pitchFamily="18" charset="0"/>
                <a:cs typeface="Times New Roman" pitchFamily="18" charset="0"/>
              </a:rPr>
              <a:t>is: </a:t>
            </a:r>
            <a:r>
              <a:rPr lang="en-US" sz="2200" dirty="0" smtClean="0">
                <a:solidFill>
                  <a:schemeClr val="accent3">
                    <a:lumMod val="25000"/>
                  </a:schemeClr>
                </a:solidFill>
                <a:latin typeface="Times New Roman" pitchFamily="18" charset="0"/>
                <a:cs typeface="Times New Roman" pitchFamily="18" charset="0"/>
                <a:hlinkClick r:id="rId3"/>
              </a:rPr>
              <a:t>https</a:t>
            </a:r>
            <a:r>
              <a:rPr lang="en-US" sz="2200" dirty="0" smtClean="0">
                <a:solidFill>
                  <a:schemeClr val="accent3">
                    <a:lumMod val="25000"/>
                  </a:schemeClr>
                </a:solidFill>
                <a:latin typeface="Times New Roman" pitchFamily="18" charset="0"/>
                <a:cs typeface="Times New Roman" pitchFamily="18" charset="0"/>
                <a:hlinkClick r:id="rId3"/>
              </a:rPr>
              <a:t>://github.com/Azeem9429/Data-Science-Capstone-Project/blob/main/Handson%20Lab%20Complete%20the%20Data%20Collection%20with%20Web%20Scraping%20lab.ipynb</a:t>
            </a:r>
            <a:endParaRPr lang="en-US" sz="2200" dirty="0">
              <a:solidFill>
                <a:schemeClr val="accent3">
                  <a:lumMod val="25000"/>
                </a:schemeClr>
              </a:solidFill>
              <a:latin typeface="Times New Roman" pitchFamily="18" charset="0"/>
              <a:cs typeface="Times New Roman" pitchFamily="18"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itchFamily="18" charset="0"/>
                <a:cs typeface="Times New Roman" pitchFamily="18" charset="0"/>
              </a:rPr>
              <a:t>Data Collection - Scraping</a:t>
            </a: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2050" name="Picture 2"/>
          <p:cNvPicPr>
            <a:picLocks noChangeAspect="1" noChangeArrowheads="1"/>
          </p:cNvPicPr>
          <p:nvPr/>
        </p:nvPicPr>
        <p:blipFill>
          <a:blip r:embed="rId4"/>
          <a:srcRect/>
          <a:stretch>
            <a:fillRect/>
          </a:stretch>
        </p:blipFill>
        <p:spPr bwMode="auto">
          <a:xfrm>
            <a:off x="5470159" y="1477108"/>
            <a:ext cx="6489225" cy="4689842"/>
          </a:xfrm>
          <a:prstGeom prst="rect">
            <a:avLst/>
          </a:prstGeom>
          <a:noFill/>
          <a:ln w="9525">
            <a:noFill/>
            <a:miter lim="800000"/>
            <a:headEnd/>
            <a:tailEnd/>
          </a:ln>
        </p:spPr>
      </p:pic>
    </p:spTree>
    <p:extLst>
      <p:ext uri="{BB962C8B-B14F-4D97-AF65-F5344CB8AC3E}">
        <p14:creationId xmlns:p14="http://schemas.microsoft.com/office/powerpoint/2010/main" xmlns=""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4487</TotalTime>
  <Words>1347</Words>
  <Application>Microsoft Office PowerPoint</Application>
  <PresentationFormat>Custom</PresentationFormat>
  <Paragraphs>199</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Average Payload Mass by F9 v1.1 </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HP 15</cp:lastModifiedBy>
  <cp:revision>235</cp:revision>
  <dcterms:created xsi:type="dcterms:W3CDTF">2021-04-29T18:58:34Z</dcterms:created>
  <dcterms:modified xsi:type="dcterms:W3CDTF">2024-11-06T11:47:24Z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